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66" r:id="rId2"/>
    <p:sldId id="267" r:id="rId3"/>
    <p:sldId id="295" r:id="rId4"/>
    <p:sldId id="281" r:id="rId5"/>
    <p:sldId id="282" r:id="rId6"/>
    <p:sldId id="280" r:id="rId7"/>
    <p:sldId id="296" r:id="rId8"/>
    <p:sldId id="285" r:id="rId9"/>
    <p:sldId id="273" r:id="rId10"/>
    <p:sldId id="283" r:id="rId11"/>
    <p:sldId id="286" r:id="rId12"/>
    <p:sldId id="297" r:id="rId13"/>
    <p:sldId id="284" r:id="rId14"/>
    <p:sldId id="274" r:id="rId15"/>
    <p:sldId id="287" r:id="rId16"/>
    <p:sldId id="275" r:id="rId17"/>
    <p:sldId id="298" r:id="rId18"/>
    <p:sldId id="299" r:id="rId19"/>
    <p:sldId id="288" r:id="rId20"/>
    <p:sldId id="276" r:id="rId21"/>
    <p:sldId id="289" r:id="rId22"/>
    <p:sldId id="290" r:id="rId23"/>
    <p:sldId id="278" r:id="rId24"/>
    <p:sldId id="300" r:id="rId25"/>
    <p:sldId id="301" r:id="rId26"/>
    <p:sldId id="279" r:id="rId27"/>
    <p:sldId id="291" r:id="rId28"/>
    <p:sldId id="294" r:id="rId29"/>
    <p:sldId id="292"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6" d="100"/>
          <a:sy n="76" d="100"/>
        </p:scale>
        <p:origin x="-102" y="-46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D3B8D5C-0A94-4693-8D08-F8901B694448}" type="datetimeFigureOut">
              <a:rPr lang="en-US" smtClean="0"/>
              <a:t>1/6/2014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AA83E04-3DCC-42B5-A3C5-F43A6EEF8E76}" type="slidenum">
              <a:rPr lang="en-US" smtClean="0"/>
              <a:t>‹#›</a:t>
            </a:fld>
            <a:endParaRPr lang="en-US"/>
          </a:p>
        </p:txBody>
      </p:sp>
    </p:spTree>
    <p:extLst>
      <p:ext uri="{BB962C8B-B14F-4D97-AF65-F5344CB8AC3E}">
        <p14:creationId xmlns:p14="http://schemas.microsoft.com/office/powerpoint/2010/main" val="20948814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68C8EF5-B7AA-4969-B894-0971313206AA}" type="datetimeFigureOut">
              <a:rPr lang="en-US" smtClean="0"/>
              <a:pPr/>
              <a:t>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1EBAE6-ADD9-47C2-971F-1FA93AED9A3C}" type="slidenum">
              <a:rPr lang="en-US" smtClean="0"/>
              <a:pPr/>
              <a:t>‹#›</a:t>
            </a:fld>
            <a:endParaRPr lang="en-US"/>
          </a:p>
        </p:txBody>
      </p:sp>
    </p:spTree>
    <p:extLst>
      <p:ext uri="{BB962C8B-B14F-4D97-AF65-F5344CB8AC3E}">
        <p14:creationId xmlns:p14="http://schemas.microsoft.com/office/powerpoint/2010/main" val="1583013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68C8EF5-B7AA-4969-B894-0971313206AA}" type="datetimeFigureOut">
              <a:rPr lang="en-US" smtClean="0"/>
              <a:pPr/>
              <a:t>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1EBAE6-ADD9-47C2-971F-1FA93AED9A3C}" type="slidenum">
              <a:rPr lang="en-US" smtClean="0"/>
              <a:pPr/>
              <a:t>‹#›</a:t>
            </a:fld>
            <a:endParaRPr lang="en-US"/>
          </a:p>
        </p:txBody>
      </p:sp>
    </p:spTree>
    <p:extLst>
      <p:ext uri="{BB962C8B-B14F-4D97-AF65-F5344CB8AC3E}">
        <p14:creationId xmlns:p14="http://schemas.microsoft.com/office/powerpoint/2010/main" val="31192072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68C8EF5-B7AA-4969-B894-0971313206AA}" type="datetimeFigureOut">
              <a:rPr lang="en-US" smtClean="0"/>
              <a:pPr/>
              <a:t>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1EBAE6-ADD9-47C2-971F-1FA93AED9A3C}" type="slidenum">
              <a:rPr lang="en-US" smtClean="0"/>
              <a:pPr/>
              <a:t>‹#›</a:t>
            </a:fld>
            <a:endParaRPr lang="en-US"/>
          </a:p>
        </p:txBody>
      </p:sp>
    </p:spTree>
    <p:extLst>
      <p:ext uri="{BB962C8B-B14F-4D97-AF65-F5344CB8AC3E}">
        <p14:creationId xmlns:p14="http://schemas.microsoft.com/office/powerpoint/2010/main" val="21398703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68C8EF5-B7AA-4969-B894-0971313206AA}" type="datetimeFigureOut">
              <a:rPr lang="en-US" smtClean="0"/>
              <a:pPr/>
              <a:t>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1EBAE6-ADD9-47C2-971F-1FA93AED9A3C}" type="slidenum">
              <a:rPr lang="en-US" smtClean="0"/>
              <a:pPr/>
              <a:t>‹#›</a:t>
            </a:fld>
            <a:endParaRPr lang="en-US"/>
          </a:p>
        </p:txBody>
      </p:sp>
    </p:spTree>
    <p:extLst>
      <p:ext uri="{BB962C8B-B14F-4D97-AF65-F5344CB8AC3E}">
        <p14:creationId xmlns:p14="http://schemas.microsoft.com/office/powerpoint/2010/main" val="10191940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68C8EF5-B7AA-4969-B894-0971313206AA}" type="datetimeFigureOut">
              <a:rPr lang="en-US" smtClean="0"/>
              <a:pPr/>
              <a:t>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1EBAE6-ADD9-47C2-971F-1FA93AED9A3C}" type="slidenum">
              <a:rPr lang="en-US" smtClean="0"/>
              <a:pPr/>
              <a:t>‹#›</a:t>
            </a:fld>
            <a:endParaRPr lang="en-US"/>
          </a:p>
        </p:txBody>
      </p:sp>
    </p:spTree>
    <p:extLst>
      <p:ext uri="{BB962C8B-B14F-4D97-AF65-F5344CB8AC3E}">
        <p14:creationId xmlns:p14="http://schemas.microsoft.com/office/powerpoint/2010/main" val="18281848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68C8EF5-B7AA-4969-B894-0971313206AA}" type="datetimeFigureOut">
              <a:rPr lang="en-US" smtClean="0"/>
              <a:pPr/>
              <a:t>1/6/2014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1EBAE6-ADD9-47C2-971F-1FA93AED9A3C}" type="slidenum">
              <a:rPr lang="en-US" smtClean="0"/>
              <a:pPr/>
              <a:t>‹#›</a:t>
            </a:fld>
            <a:endParaRPr lang="en-US"/>
          </a:p>
        </p:txBody>
      </p:sp>
    </p:spTree>
    <p:extLst>
      <p:ext uri="{BB962C8B-B14F-4D97-AF65-F5344CB8AC3E}">
        <p14:creationId xmlns:p14="http://schemas.microsoft.com/office/powerpoint/2010/main" val="21690948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68C8EF5-B7AA-4969-B894-0971313206AA}" type="datetimeFigureOut">
              <a:rPr lang="en-US" smtClean="0"/>
              <a:pPr/>
              <a:t>1/6/2014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D1EBAE6-ADD9-47C2-971F-1FA93AED9A3C}" type="slidenum">
              <a:rPr lang="en-US" smtClean="0"/>
              <a:pPr/>
              <a:t>‹#›</a:t>
            </a:fld>
            <a:endParaRPr lang="en-US"/>
          </a:p>
        </p:txBody>
      </p:sp>
    </p:spTree>
    <p:extLst>
      <p:ext uri="{BB962C8B-B14F-4D97-AF65-F5344CB8AC3E}">
        <p14:creationId xmlns:p14="http://schemas.microsoft.com/office/powerpoint/2010/main" val="36140223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68C8EF5-B7AA-4969-B894-0971313206AA}" type="datetimeFigureOut">
              <a:rPr lang="en-US" smtClean="0"/>
              <a:pPr/>
              <a:t>1/6/2014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D1EBAE6-ADD9-47C2-971F-1FA93AED9A3C}" type="slidenum">
              <a:rPr lang="en-US" smtClean="0"/>
              <a:pPr/>
              <a:t>‹#›</a:t>
            </a:fld>
            <a:endParaRPr lang="en-US"/>
          </a:p>
        </p:txBody>
      </p:sp>
    </p:spTree>
    <p:extLst>
      <p:ext uri="{BB962C8B-B14F-4D97-AF65-F5344CB8AC3E}">
        <p14:creationId xmlns:p14="http://schemas.microsoft.com/office/powerpoint/2010/main" val="30779996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68C8EF5-B7AA-4969-B894-0971313206AA}" type="datetimeFigureOut">
              <a:rPr lang="en-US" smtClean="0"/>
              <a:pPr/>
              <a:t>1/6/2014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D1EBAE6-ADD9-47C2-971F-1FA93AED9A3C}" type="slidenum">
              <a:rPr lang="en-US" smtClean="0"/>
              <a:pPr/>
              <a:t>‹#›</a:t>
            </a:fld>
            <a:endParaRPr lang="en-US"/>
          </a:p>
        </p:txBody>
      </p:sp>
    </p:spTree>
    <p:extLst>
      <p:ext uri="{BB962C8B-B14F-4D97-AF65-F5344CB8AC3E}">
        <p14:creationId xmlns:p14="http://schemas.microsoft.com/office/powerpoint/2010/main" val="15795810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68C8EF5-B7AA-4969-B894-0971313206AA}" type="datetimeFigureOut">
              <a:rPr lang="en-US" smtClean="0"/>
              <a:pPr/>
              <a:t>1/6/2014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1EBAE6-ADD9-47C2-971F-1FA93AED9A3C}" type="slidenum">
              <a:rPr lang="en-US" smtClean="0"/>
              <a:pPr/>
              <a:t>‹#›</a:t>
            </a:fld>
            <a:endParaRPr lang="en-US"/>
          </a:p>
        </p:txBody>
      </p:sp>
    </p:spTree>
    <p:extLst>
      <p:ext uri="{BB962C8B-B14F-4D97-AF65-F5344CB8AC3E}">
        <p14:creationId xmlns:p14="http://schemas.microsoft.com/office/powerpoint/2010/main" val="38121429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68C8EF5-B7AA-4969-B894-0971313206AA}" type="datetimeFigureOut">
              <a:rPr lang="en-US" smtClean="0"/>
              <a:pPr/>
              <a:t>1/6/2014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1EBAE6-ADD9-47C2-971F-1FA93AED9A3C}" type="slidenum">
              <a:rPr lang="en-US" smtClean="0"/>
              <a:pPr/>
              <a:t>‹#›</a:t>
            </a:fld>
            <a:endParaRPr lang="en-US"/>
          </a:p>
        </p:txBody>
      </p:sp>
    </p:spTree>
    <p:extLst>
      <p:ext uri="{BB962C8B-B14F-4D97-AF65-F5344CB8AC3E}">
        <p14:creationId xmlns:p14="http://schemas.microsoft.com/office/powerpoint/2010/main" val="38228156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8C8EF5-B7AA-4969-B894-0971313206AA}" type="datetimeFigureOut">
              <a:rPr lang="en-US" smtClean="0"/>
              <a:pPr/>
              <a:t>1/6/2014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D1EBAE6-ADD9-47C2-971F-1FA93AED9A3C}" type="slidenum">
              <a:rPr lang="en-US" smtClean="0"/>
              <a:pPr/>
              <a:t>‹#›</a:t>
            </a:fld>
            <a:endParaRPr lang="en-US"/>
          </a:p>
        </p:txBody>
      </p:sp>
    </p:spTree>
    <p:extLst>
      <p:ext uri="{BB962C8B-B14F-4D97-AF65-F5344CB8AC3E}">
        <p14:creationId xmlns:p14="http://schemas.microsoft.com/office/powerpoint/2010/main" val="15654513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hyperlink" Target="http://www.whitehouse.gov/champions/welcoming-america" TargetMode="External"/><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cid:image001.jpg@01CE894C.86688680"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www.whitehouse.gov/the-press-office/2013/07/23/readout-presidents-meeting-members-congressional-asian-pacific-american-" TargetMode="External"/><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3" Type="http://schemas.openxmlformats.org/officeDocument/2006/relationships/hyperlink" Target="http://www.whitehouse.gov/blog/2013/07/23/vice-president-biden-meets-law-enforcement-leaders-urging-passage-immigration-reform" TargetMode="External"/><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hyperlink" Target="http://www.whitehouse.gov/the-press-office/2013/07/10/readout-president-s-meeting-members-congressional-hispanic-caucus-chc" TargetMode="External"/><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hyperlink" Target="http://www.opm.gov/blogs/Director/2013/12/16/White-House-Swearing-In/" TargetMode="External"/><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hyperlink" Target="http://www.whitehouse.gov/the-press-office/2013/06/11/remarks-president-immigration-reform" TargetMode="External"/><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1.jpeg"/></Relationships>
</file>

<file path=ppt/slides/_rels/slide21.xml.rels><?xml version="1.0" encoding="UTF-8" standalone="yes"?>
<Relationships xmlns="http://schemas.openxmlformats.org/package/2006/relationships"><Relationship Id="rId3" Type="http://schemas.openxmlformats.org/officeDocument/2006/relationships/hyperlink" Target="http://www.whitehouse.gov/the-press-office/2013/05/21/readout-president-and-vice-president-s-meeting-dreamers-and-family-membe" TargetMode="External"/><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2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hyperlink" Target="http://www.whitehouse.gov/blog/2013/01/21/second-inauguration-barack-obama" TargetMode="External"/><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0.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hyperlink" Target="http://links.whitehouse.gov/track?type=click&amp;enid=ZWFzPTEmbWFpbGluZ2lkPTIwMTMxMjMxLjI2OTYxOTQxJm1lc3NhZ2VpZD1NREItUFJELUJVTC0yMDEzMTIzMS4yNjk2MTk0MSZkYXRhYmFzZWlkPTEwMDEmc2VyaWFsPTE2OTk2ODg2JmVtYWlsaWQ9ZmVsaWNpYV9lc2NvYmFyQHdoby5lb3AuZ292JnVzZXJpZD1mZWxpY2lhX2VzY29iYXJAd2hvLmVvcC5nb3YmZmw9JmV4dHJhPU11bHRpdmFyaWF0ZUlkPSYmJg==&amp;&amp;&amp;108&amp;&amp;&amp;http://www.whitehouse.gov/blog/2013/11/20/president-obama-honors-2013-medal-freedom-recipients"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www.whitehouse.gov/blog/2013/11/15/vice-president-biden-celebrates-citizenship-king-center-naturalization-ceremony" TargetMode="External"/><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220200" cy="6858000"/>
          </a:xfrm>
          <a:prstGeom prst="rect">
            <a:avLst/>
          </a:prstGeom>
        </p:spPr>
      </p:pic>
      <p:sp>
        <p:nvSpPr>
          <p:cNvPr id="5" name="TextBox 4"/>
          <p:cNvSpPr txBox="1"/>
          <p:nvPr/>
        </p:nvSpPr>
        <p:spPr>
          <a:xfrm>
            <a:off x="914400" y="2099250"/>
            <a:ext cx="7391400" cy="1200329"/>
          </a:xfrm>
          <a:prstGeom prst="rect">
            <a:avLst/>
          </a:prstGeom>
          <a:noFill/>
        </p:spPr>
        <p:txBody>
          <a:bodyPr wrap="square" rtlCol="0">
            <a:spAutoFit/>
          </a:bodyPr>
          <a:lstStyle/>
          <a:p>
            <a:pPr algn="ctr"/>
            <a:r>
              <a:rPr lang="en-US" sz="3600" dirty="0" smtClean="0">
                <a:solidFill>
                  <a:schemeClr val="bg1"/>
                </a:solidFill>
                <a:latin typeface="CG Times"/>
              </a:rPr>
              <a:t>Memorable Moments </a:t>
            </a:r>
          </a:p>
          <a:p>
            <a:pPr algn="ctr"/>
            <a:r>
              <a:rPr lang="en-US" sz="3600" dirty="0">
                <a:solidFill>
                  <a:schemeClr val="bg1"/>
                </a:solidFill>
                <a:latin typeface="CG Times"/>
              </a:rPr>
              <a:t>o</a:t>
            </a:r>
            <a:r>
              <a:rPr lang="en-US" sz="3600" dirty="0" smtClean="0">
                <a:solidFill>
                  <a:schemeClr val="bg1"/>
                </a:solidFill>
                <a:latin typeface="CG Times"/>
              </a:rPr>
              <a:t>f </a:t>
            </a:r>
            <a:r>
              <a:rPr lang="en-US" sz="3600" dirty="0" smtClean="0">
                <a:solidFill>
                  <a:schemeClr val="bg1"/>
                </a:solidFill>
                <a:latin typeface="CG Times"/>
                <a:cs typeface="Arial" pitchFamily="34" charset="0"/>
              </a:rPr>
              <a:t>2013</a:t>
            </a:r>
          </a:p>
        </p:txBody>
      </p:sp>
      <p:pic>
        <p:nvPicPr>
          <p:cNvPr id="6" name="Picture 5"/>
          <p:cNvPicPr/>
          <p:nvPr/>
        </p:nvPicPr>
        <p:blipFill>
          <a:blip r:embed="rId3">
            <a:extLst>
              <a:ext uri="{28A0092B-C50C-407E-A947-70E740481C1C}">
                <a14:useLocalDpi xmlns:a14="http://schemas.microsoft.com/office/drawing/2010/main" val="0"/>
              </a:ext>
            </a:extLst>
          </a:blip>
          <a:srcRect/>
          <a:stretch>
            <a:fillRect/>
          </a:stretch>
        </p:blipFill>
        <p:spPr bwMode="auto">
          <a:xfrm>
            <a:off x="3912389" y="3810000"/>
            <a:ext cx="1471613" cy="990600"/>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3" name="TextBox 2"/>
          <p:cNvSpPr txBox="1"/>
          <p:nvPr/>
        </p:nvSpPr>
        <p:spPr>
          <a:xfrm>
            <a:off x="3540320" y="5333999"/>
            <a:ext cx="2215751" cy="461665"/>
          </a:xfrm>
          <a:prstGeom prst="rect">
            <a:avLst/>
          </a:prstGeom>
          <a:noFill/>
        </p:spPr>
        <p:txBody>
          <a:bodyPr wrap="square" rtlCol="0">
            <a:spAutoFit/>
          </a:bodyPr>
          <a:lstStyle/>
          <a:p>
            <a:endParaRPr lang="en-US" sz="2400" b="1" dirty="0">
              <a:solidFill>
                <a:schemeClr val="bg1"/>
              </a:solidFill>
              <a:latin typeface="CG Times"/>
            </a:endParaRPr>
          </a:p>
        </p:txBody>
      </p:sp>
    </p:spTree>
    <p:extLst>
      <p:ext uri="{BB962C8B-B14F-4D97-AF65-F5344CB8AC3E}">
        <p14:creationId xmlns:p14="http://schemas.microsoft.com/office/powerpoint/2010/main" val="33405886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220200" cy="6858000"/>
          </a:xfrm>
          <a:prstGeom prst="rect">
            <a:avLst/>
          </a:prstGeom>
        </p:spPr>
      </p:pic>
      <p:sp>
        <p:nvSpPr>
          <p:cNvPr id="5" name="TextBox 4"/>
          <p:cNvSpPr txBox="1"/>
          <p:nvPr/>
        </p:nvSpPr>
        <p:spPr>
          <a:xfrm>
            <a:off x="952496" y="1490008"/>
            <a:ext cx="7391400" cy="646331"/>
          </a:xfrm>
          <a:prstGeom prst="rect">
            <a:avLst/>
          </a:prstGeom>
          <a:noFill/>
        </p:spPr>
        <p:txBody>
          <a:bodyPr wrap="square" rtlCol="0">
            <a:spAutoFit/>
          </a:bodyPr>
          <a:lstStyle/>
          <a:p>
            <a:pPr algn="ctr"/>
            <a:endParaRPr lang="en-US" sz="3600" dirty="0" smtClean="0">
              <a:solidFill>
                <a:schemeClr val="bg1"/>
              </a:solidFill>
              <a:latin typeface="CG Times"/>
              <a:cs typeface="Arial" pitchFamily="34" charset="0"/>
            </a:endParaRPr>
          </a:p>
        </p:txBody>
      </p:sp>
      <p:sp>
        <p:nvSpPr>
          <p:cNvPr id="3" name="TextBox 2"/>
          <p:cNvSpPr txBox="1"/>
          <p:nvPr/>
        </p:nvSpPr>
        <p:spPr>
          <a:xfrm>
            <a:off x="3540320" y="5333999"/>
            <a:ext cx="2215751" cy="461665"/>
          </a:xfrm>
          <a:prstGeom prst="rect">
            <a:avLst/>
          </a:prstGeom>
          <a:noFill/>
        </p:spPr>
        <p:txBody>
          <a:bodyPr wrap="square" rtlCol="0">
            <a:spAutoFit/>
          </a:bodyPr>
          <a:lstStyle/>
          <a:p>
            <a:endParaRPr lang="en-US" sz="2400" b="1" dirty="0">
              <a:solidFill>
                <a:schemeClr val="bg1"/>
              </a:solidFill>
              <a:latin typeface="CG Times"/>
            </a:endParaRPr>
          </a:p>
        </p:txBody>
      </p:sp>
      <p:sp>
        <p:nvSpPr>
          <p:cNvPr id="7"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3"/>
          <p:cNvSpPr>
            <a:spLocks noChangeArrowheads="1"/>
          </p:cNvSpPr>
          <p:nvPr/>
        </p:nvSpPr>
        <p:spPr bwMode="auto">
          <a:xfrm>
            <a:off x="1347719" y="5615621"/>
            <a:ext cx="7067672" cy="4094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US" sz="1000" dirty="0">
                <a:latin typeface="Arial" panose="020B0604020202020204" pitchFamily="34" charset="0"/>
                <a:cs typeface="Arial" panose="020B0604020202020204" pitchFamily="34" charset="0"/>
              </a:rPr>
              <a:t>President Barack Obama, with Vice President Joe Biden, delivers remarks on immigration, in the East Room of the White House, </a:t>
            </a:r>
            <a:r>
              <a:rPr lang="en-US" sz="1000" dirty="0" smtClean="0">
                <a:latin typeface="Arial" panose="020B0604020202020204" pitchFamily="34" charset="0"/>
                <a:cs typeface="Arial" panose="020B0604020202020204" pitchFamily="34" charset="0"/>
              </a:rPr>
              <a:t>Oct</a:t>
            </a:r>
            <a:r>
              <a:rPr lang="en-US" sz="1000" dirty="0">
                <a:latin typeface="Arial" panose="020B0604020202020204" pitchFamily="34" charset="0"/>
                <a:cs typeface="Arial" panose="020B0604020202020204" pitchFamily="34" charset="0"/>
              </a:rPr>
              <a:t>. 24, 2013 (White House photo by Pete Souza)</a:t>
            </a:r>
          </a:p>
        </p:txBody>
      </p:sp>
      <p:sp>
        <p:nvSpPr>
          <p:cNvPr id="2" name="Rectangle 1"/>
          <p:cNvSpPr/>
          <p:nvPr/>
        </p:nvSpPr>
        <p:spPr>
          <a:xfrm>
            <a:off x="952496" y="1105287"/>
            <a:ext cx="7381878" cy="707886"/>
          </a:xfrm>
          <a:prstGeom prst="rect">
            <a:avLst/>
          </a:prstGeom>
        </p:spPr>
        <p:txBody>
          <a:bodyPr wrap="square">
            <a:spAutoFit/>
          </a:bodyPr>
          <a:lstStyle/>
          <a:p>
            <a:pPr algn="ctr"/>
            <a:r>
              <a:rPr lang="en-US" sz="2000" dirty="0">
                <a:latin typeface="Cambria" panose="02040503050406030204" pitchFamily="18" charset="0"/>
              </a:rPr>
              <a:t>President Obama Reiterates his Commitment to Commonsense Immigration Reform </a:t>
            </a:r>
          </a:p>
        </p:txBody>
      </p:sp>
      <p:pic>
        <p:nvPicPr>
          <p:cNvPr id="9" name="Picture 8" descr="President Barack Obama, with Vice President Joe Biden, delivers remarks on immigration"/>
          <p:cNvPicPr/>
          <p:nvPr/>
        </p:nvPicPr>
        <p:blipFill>
          <a:blip r:embed="rId3">
            <a:extLst>
              <a:ext uri="{28A0092B-C50C-407E-A947-70E740481C1C}">
                <a14:useLocalDpi xmlns:a14="http://schemas.microsoft.com/office/drawing/2010/main" val="0"/>
              </a:ext>
            </a:extLst>
          </a:blip>
          <a:srcRect/>
          <a:stretch>
            <a:fillRect/>
          </a:stretch>
        </p:blipFill>
        <p:spPr bwMode="auto">
          <a:xfrm>
            <a:off x="1905000" y="1843951"/>
            <a:ext cx="5715000" cy="3771670"/>
          </a:xfrm>
          <a:prstGeom prst="rect">
            <a:avLst/>
          </a:prstGeom>
          <a:noFill/>
          <a:ln>
            <a:noFill/>
          </a:ln>
        </p:spPr>
      </p:pic>
    </p:spTree>
    <p:extLst>
      <p:ext uri="{BB962C8B-B14F-4D97-AF65-F5344CB8AC3E}">
        <p14:creationId xmlns:p14="http://schemas.microsoft.com/office/powerpoint/2010/main" val="126867521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220200" cy="6858000"/>
          </a:xfrm>
          <a:prstGeom prst="rect">
            <a:avLst/>
          </a:prstGeom>
        </p:spPr>
      </p:pic>
      <p:sp>
        <p:nvSpPr>
          <p:cNvPr id="5" name="TextBox 4"/>
          <p:cNvSpPr txBox="1"/>
          <p:nvPr/>
        </p:nvSpPr>
        <p:spPr>
          <a:xfrm>
            <a:off x="952496" y="1490008"/>
            <a:ext cx="7391400" cy="646331"/>
          </a:xfrm>
          <a:prstGeom prst="rect">
            <a:avLst/>
          </a:prstGeom>
          <a:noFill/>
        </p:spPr>
        <p:txBody>
          <a:bodyPr wrap="square" rtlCol="0">
            <a:spAutoFit/>
          </a:bodyPr>
          <a:lstStyle/>
          <a:p>
            <a:pPr algn="ctr"/>
            <a:endParaRPr lang="en-US" sz="3600" dirty="0" smtClean="0">
              <a:solidFill>
                <a:schemeClr val="bg1"/>
              </a:solidFill>
              <a:latin typeface="CG Times"/>
              <a:cs typeface="Arial" pitchFamily="34" charset="0"/>
            </a:endParaRPr>
          </a:p>
        </p:txBody>
      </p:sp>
      <p:sp>
        <p:nvSpPr>
          <p:cNvPr id="3" name="TextBox 2"/>
          <p:cNvSpPr txBox="1"/>
          <p:nvPr/>
        </p:nvSpPr>
        <p:spPr>
          <a:xfrm>
            <a:off x="3540320" y="5333999"/>
            <a:ext cx="2215751" cy="461665"/>
          </a:xfrm>
          <a:prstGeom prst="rect">
            <a:avLst/>
          </a:prstGeom>
          <a:noFill/>
        </p:spPr>
        <p:txBody>
          <a:bodyPr wrap="square" rtlCol="0">
            <a:spAutoFit/>
          </a:bodyPr>
          <a:lstStyle/>
          <a:p>
            <a:endParaRPr lang="en-US" sz="2400" b="1" dirty="0">
              <a:solidFill>
                <a:schemeClr val="bg1"/>
              </a:solidFill>
              <a:latin typeface="CG Times"/>
            </a:endParaRPr>
          </a:p>
        </p:txBody>
      </p:sp>
      <p:sp>
        <p:nvSpPr>
          <p:cNvPr id="7"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3"/>
          <p:cNvSpPr>
            <a:spLocks noChangeArrowheads="1"/>
          </p:cNvSpPr>
          <p:nvPr/>
        </p:nvSpPr>
        <p:spPr bwMode="auto">
          <a:xfrm>
            <a:off x="1335193" y="5673621"/>
            <a:ext cx="678180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US" sz="1000" dirty="0">
                <a:latin typeface="Arial" panose="020B0604020202020204" pitchFamily="34" charset="0"/>
                <a:cs typeface="Arial" panose="020B0604020202020204" pitchFamily="34" charset="0"/>
              </a:rPr>
              <a:t>President Obama announces his nomination of </a:t>
            </a:r>
            <a:r>
              <a:rPr lang="en-US" sz="1000" dirty="0" err="1">
                <a:latin typeface="Arial" panose="020B0604020202020204" pitchFamily="34" charset="0"/>
                <a:cs typeface="Arial" panose="020B0604020202020204" pitchFamily="34" charset="0"/>
              </a:rPr>
              <a:t>Jeh</a:t>
            </a:r>
            <a:r>
              <a:rPr lang="en-US" sz="1000" dirty="0">
                <a:latin typeface="Arial" panose="020B0604020202020204" pitchFamily="34" charset="0"/>
                <a:cs typeface="Arial" panose="020B0604020202020204" pitchFamily="34" charset="0"/>
              </a:rPr>
              <a:t> Johnson as Secretary of Homeland Security. October 18, 2013. (Official White House photo).</a:t>
            </a:r>
          </a:p>
        </p:txBody>
      </p:sp>
      <p:sp>
        <p:nvSpPr>
          <p:cNvPr id="2" name="Rectangle 1"/>
          <p:cNvSpPr/>
          <p:nvPr/>
        </p:nvSpPr>
        <p:spPr>
          <a:xfrm>
            <a:off x="952496" y="1136065"/>
            <a:ext cx="7391400" cy="707886"/>
          </a:xfrm>
          <a:prstGeom prst="rect">
            <a:avLst/>
          </a:prstGeom>
        </p:spPr>
        <p:txBody>
          <a:bodyPr wrap="square">
            <a:spAutoFit/>
          </a:bodyPr>
          <a:lstStyle/>
          <a:p>
            <a:pPr algn="ctr"/>
            <a:r>
              <a:rPr lang="en-US" sz="2000" dirty="0" smtClean="0">
                <a:latin typeface="Cambria" panose="02040503050406030204" pitchFamily="18" charset="0"/>
              </a:rPr>
              <a:t>President Obama Nominates </a:t>
            </a:r>
            <a:r>
              <a:rPr lang="en-US" sz="2000" dirty="0" err="1" smtClean="0">
                <a:latin typeface="Cambria" panose="02040503050406030204" pitchFamily="18" charset="0"/>
              </a:rPr>
              <a:t>Jeh</a:t>
            </a:r>
            <a:r>
              <a:rPr lang="en-US" sz="2000" dirty="0" smtClean="0">
                <a:latin typeface="Cambria" panose="02040503050406030204" pitchFamily="18" charset="0"/>
              </a:rPr>
              <a:t> Johnson </a:t>
            </a:r>
          </a:p>
          <a:p>
            <a:pPr algn="ctr"/>
            <a:r>
              <a:rPr lang="en-US" sz="2000" dirty="0" smtClean="0">
                <a:latin typeface="Cambria" panose="02040503050406030204" pitchFamily="18" charset="0"/>
              </a:rPr>
              <a:t>to be Secretary of Homeland Security</a:t>
            </a:r>
            <a:endParaRPr lang="en-US" sz="2000" dirty="0">
              <a:latin typeface="Cambria" panose="02040503050406030204" pitchFamily="18" charset="0"/>
            </a:endParaRPr>
          </a:p>
        </p:txBody>
      </p:sp>
      <p:pic>
        <p:nvPicPr>
          <p:cNvPr id="9" name="Picture 8" descr="http://www.whitehouse.gov/sites/default/files/audio-video/video_thumbnail/announce-2_0.jpg"/>
          <p:cNvPicPr/>
          <p:nvPr/>
        </p:nvPicPr>
        <p:blipFill>
          <a:blip r:embed="rId3">
            <a:extLst>
              <a:ext uri="{28A0092B-C50C-407E-A947-70E740481C1C}">
                <a14:useLocalDpi xmlns:a14="http://schemas.microsoft.com/office/drawing/2010/main" val="0"/>
              </a:ext>
            </a:extLst>
          </a:blip>
          <a:srcRect/>
          <a:stretch>
            <a:fillRect/>
          </a:stretch>
        </p:blipFill>
        <p:spPr bwMode="auto">
          <a:xfrm>
            <a:off x="1997513" y="1843951"/>
            <a:ext cx="5301366" cy="3829670"/>
          </a:xfrm>
          <a:prstGeom prst="rect">
            <a:avLst/>
          </a:prstGeom>
          <a:noFill/>
          <a:ln>
            <a:noFill/>
          </a:ln>
        </p:spPr>
      </p:pic>
    </p:spTree>
    <p:extLst>
      <p:ext uri="{BB962C8B-B14F-4D97-AF65-F5344CB8AC3E}">
        <p14:creationId xmlns:p14="http://schemas.microsoft.com/office/powerpoint/2010/main" val="354860945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220200" cy="6858000"/>
          </a:xfrm>
          <a:prstGeom prst="rect">
            <a:avLst/>
          </a:prstGeom>
        </p:spPr>
      </p:pic>
      <p:sp>
        <p:nvSpPr>
          <p:cNvPr id="5" name="TextBox 4"/>
          <p:cNvSpPr txBox="1"/>
          <p:nvPr/>
        </p:nvSpPr>
        <p:spPr>
          <a:xfrm>
            <a:off x="952496" y="1490008"/>
            <a:ext cx="7391400" cy="646331"/>
          </a:xfrm>
          <a:prstGeom prst="rect">
            <a:avLst/>
          </a:prstGeom>
          <a:noFill/>
        </p:spPr>
        <p:txBody>
          <a:bodyPr wrap="square" rtlCol="0">
            <a:spAutoFit/>
          </a:bodyPr>
          <a:lstStyle/>
          <a:p>
            <a:pPr algn="ctr"/>
            <a:endParaRPr lang="en-US" sz="3600" dirty="0" smtClean="0">
              <a:solidFill>
                <a:schemeClr val="bg1"/>
              </a:solidFill>
              <a:latin typeface="CG Times"/>
              <a:cs typeface="Arial" pitchFamily="34" charset="0"/>
            </a:endParaRPr>
          </a:p>
        </p:txBody>
      </p:sp>
      <p:sp>
        <p:nvSpPr>
          <p:cNvPr id="3" name="TextBox 2"/>
          <p:cNvSpPr txBox="1"/>
          <p:nvPr/>
        </p:nvSpPr>
        <p:spPr>
          <a:xfrm>
            <a:off x="3540320" y="5333999"/>
            <a:ext cx="2215751" cy="461665"/>
          </a:xfrm>
          <a:prstGeom prst="rect">
            <a:avLst/>
          </a:prstGeom>
          <a:noFill/>
        </p:spPr>
        <p:txBody>
          <a:bodyPr wrap="square" rtlCol="0">
            <a:spAutoFit/>
          </a:bodyPr>
          <a:lstStyle/>
          <a:p>
            <a:endParaRPr lang="en-US" sz="2400" b="1" dirty="0">
              <a:solidFill>
                <a:schemeClr val="bg1"/>
              </a:solidFill>
              <a:latin typeface="CG Times"/>
            </a:endParaRPr>
          </a:p>
        </p:txBody>
      </p:sp>
      <p:sp>
        <p:nvSpPr>
          <p:cNvPr id="7"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3"/>
          <p:cNvSpPr>
            <a:spLocks noChangeArrowheads="1"/>
          </p:cNvSpPr>
          <p:nvPr/>
        </p:nvSpPr>
        <p:spPr bwMode="auto">
          <a:xfrm>
            <a:off x="1159702" y="5533303"/>
            <a:ext cx="6969822"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US" sz="1000" dirty="0">
                <a:latin typeface="Arial" panose="020B0604020202020204" pitchFamily="34" charset="0"/>
                <a:cs typeface="Arial" panose="020B0604020202020204" pitchFamily="34" charset="0"/>
              </a:rPr>
              <a:t>The White House honors ten leaders with the Welcoming America organization -- helping immigrants integrate civically, linguistically and socially into the fabric of their neighborhoods – and our nation. David </a:t>
            </a:r>
            <a:r>
              <a:rPr lang="en-US" sz="1000" dirty="0" err="1">
                <a:latin typeface="Arial" panose="020B0604020202020204" pitchFamily="34" charset="0"/>
                <a:cs typeface="Arial" panose="020B0604020202020204" pitchFamily="34" charset="0"/>
              </a:rPr>
              <a:t>Lubell</a:t>
            </a:r>
            <a:r>
              <a:rPr lang="en-US" sz="1000" dirty="0">
                <a:latin typeface="Arial" panose="020B0604020202020204" pitchFamily="34" charset="0"/>
                <a:cs typeface="Arial" panose="020B0604020202020204" pitchFamily="34" charset="0"/>
              </a:rPr>
              <a:t>, Founder and Executive Director of Welcoming America, is introducing the honorees. Read about the honorees </a:t>
            </a:r>
            <a:r>
              <a:rPr lang="en-US" sz="1000" u="sng" dirty="0">
                <a:latin typeface="Arial" panose="020B0604020202020204" pitchFamily="34" charset="0"/>
                <a:cs typeface="Arial" panose="020B0604020202020204" pitchFamily="34" charset="0"/>
                <a:hlinkClick r:id="rId3"/>
              </a:rPr>
              <a:t>here</a:t>
            </a:r>
            <a:r>
              <a:rPr lang="en-US" sz="1000" dirty="0">
                <a:latin typeface="Arial" panose="020B0604020202020204" pitchFamily="34" charset="0"/>
                <a:cs typeface="Arial" panose="020B0604020202020204" pitchFamily="34" charset="0"/>
              </a:rPr>
              <a:t>. September 19, 2013.</a:t>
            </a:r>
          </a:p>
        </p:txBody>
      </p:sp>
      <p:sp>
        <p:nvSpPr>
          <p:cNvPr id="2" name="Rectangle 1"/>
          <p:cNvSpPr/>
          <p:nvPr/>
        </p:nvSpPr>
        <p:spPr>
          <a:xfrm>
            <a:off x="952496" y="1136065"/>
            <a:ext cx="7391400" cy="707886"/>
          </a:xfrm>
          <a:prstGeom prst="rect">
            <a:avLst/>
          </a:prstGeom>
        </p:spPr>
        <p:txBody>
          <a:bodyPr wrap="square">
            <a:spAutoFit/>
          </a:bodyPr>
          <a:lstStyle/>
          <a:p>
            <a:pPr algn="ctr"/>
            <a:r>
              <a:rPr lang="en-US" sz="2000" dirty="0">
                <a:latin typeface="Cambria" panose="02040503050406030204" pitchFamily="18" charset="0"/>
              </a:rPr>
              <a:t>White House Honors 10 Leaders </a:t>
            </a:r>
            <a:endParaRPr lang="en-US" sz="2000" dirty="0" smtClean="0">
              <a:latin typeface="Cambria" panose="02040503050406030204" pitchFamily="18" charset="0"/>
            </a:endParaRPr>
          </a:p>
          <a:p>
            <a:pPr algn="ctr"/>
            <a:r>
              <a:rPr lang="en-US" sz="2000" dirty="0" smtClean="0">
                <a:latin typeface="Cambria" panose="02040503050406030204" pitchFamily="18" charset="0"/>
              </a:rPr>
              <a:t>at </a:t>
            </a:r>
            <a:r>
              <a:rPr lang="en-US" sz="2000" dirty="0">
                <a:latin typeface="Cambria" panose="02040503050406030204" pitchFamily="18" charset="0"/>
              </a:rPr>
              <a:t>its Champions of Change: Welcoming America Event</a:t>
            </a:r>
          </a:p>
        </p:txBody>
      </p:sp>
      <p:pic>
        <p:nvPicPr>
          <p:cNvPr id="10" name="Picture 9" descr="\\ds\sharedir\WHO\OPE\Champions of Change\Fall 2013\Welcoming America\Pictures of event\DSC_0319.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1867" y="1834351"/>
            <a:ext cx="5540265" cy="3698952"/>
          </a:xfrm>
          <a:prstGeom prst="rect">
            <a:avLst/>
          </a:prstGeom>
          <a:noFill/>
          <a:ln>
            <a:noFill/>
          </a:ln>
        </p:spPr>
      </p:pic>
    </p:spTree>
    <p:extLst>
      <p:ext uri="{BB962C8B-B14F-4D97-AF65-F5344CB8AC3E}">
        <p14:creationId xmlns:p14="http://schemas.microsoft.com/office/powerpoint/2010/main" val="124624469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220200" cy="6858000"/>
          </a:xfrm>
          <a:prstGeom prst="rect">
            <a:avLst/>
          </a:prstGeom>
        </p:spPr>
      </p:pic>
      <p:sp>
        <p:nvSpPr>
          <p:cNvPr id="5" name="TextBox 4"/>
          <p:cNvSpPr txBox="1"/>
          <p:nvPr/>
        </p:nvSpPr>
        <p:spPr>
          <a:xfrm>
            <a:off x="952496" y="1490008"/>
            <a:ext cx="7391400" cy="646331"/>
          </a:xfrm>
          <a:prstGeom prst="rect">
            <a:avLst/>
          </a:prstGeom>
          <a:noFill/>
        </p:spPr>
        <p:txBody>
          <a:bodyPr wrap="square" rtlCol="0">
            <a:spAutoFit/>
          </a:bodyPr>
          <a:lstStyle/>
          <a:p>
            <a:pPr algn="ctr"/>
            <a:endParaRPr lang="en-US" sz="3600" dirty="0" smtClean="0">
              <a:solidFill>
                <a:schemeClr val="bg1"/>
              </a:solidFill>
              <a:latin typeface="CG Times"/>
              <a:cs typeface="Arial" pitchFamily="34" charset="0"/>
            </a:endParaRPr>
          </a:p>
        </p:txBody>
      </p:sp>
      <p:sp>
        <p:nvSpPr>
          <p:cNvPr id="3" name="TextBox 2"/>
          <p:cNvSpPr txBox="1"/>
          <p:nvPr/>
        </p:nvSpPr>
        <p:spPr>
          <a:xfrm>
            <a:off x="3540320" y="5333999"/>
            <a:ext cx="2215751" cy="461665"/>
          </a:xfrm>
          <a:prstGeom prst="rect">
            <a:avLst/>
          </a:prstGeom>
          <a:noFill/>
        </p:spPr>
        <p:txBody>
          <a:bodyPr wrap="square" rtlCol="0">
            <a:spAutoFit/>
          </a:bodyPr>
          <a:lstStyle/>
          <a:p>
            <a:endParaRPr lang="en-US" sz="2400" b="1" dirty="0">
              <a:solidFill>
                <a:schemeClr val="bg1"/>
              </a:solidFill>
              <a:latin typeface="CG Times"/>
            </a:endParaRPr>
          </a:p>
        </p:txBody>
      </p:sp>
      <p:sp>
        <p:nvSpPr>
          <p:cNvPr id="7"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3"/>
          <p:cNvSpPr>
            <a:spLocks noChangeArrowheads="1"/>
          </p:cNvSpPr>
          <p:nvPr/>
        </p:nvSpPr>
        <p:spPr bwMode="auto">
          <a:xfrm>
            <a:off x="1335193" y="5534009"/>
            <a:ext cx="7067672"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US" sz="1000" dirty="0">
                <a:latin typeface="Arial" panose="020B0604020202020204" pitchFamily="34" charset="0"/>
                <a:cs typeface="Arial" panose="020B0604020202020204" pitchFamily="34" charset="0"/>
              </a:rPr>
              <a:t>President Barack Obama delivers remarks to commemorate the 50th anniversary of the historic March on Washington for Jobs and Freedom and Dr. Martin Luther King, Jr.'s "I Have a Dream" speech, at the Lincoln Memorial in Washington, D.C. August 28, 2013. (Official White House Photo by Pete Souza)</a:t>
            </a:r>
          </a:p>
        </p:txBody>
      </p:sp>
      <p:sp>
        <p:nvSpPr>
          <p:cNvPr id="2" name="Rectangle 1"/>
          <p:cNvSpPr/>
          <p:nvPr/>
        </p:nvSpPr>
        <p:spPr>
          <a:xfrm>
            <a:off x="952496" y="1136065"/>
            <a:ext cx="7381878" cy="400110"/>
          </a:xfrm>
          <a:prstGeom prst="rect">
            <a:avLst/>
          </a:prstGeom>
        </p:spPr>
        <p:txBody>
          <a:bodyPr wrap="square">
            <a:spAutoFit/>
          </a:bodyPr>
          <a:lstStyle/>
          <a:p>
            <a:pPr algn="ctr"/>
            <a:r>
              <a:rPr lang="en-US" sz="2000" dirty="0">
                <a:latin typeface="Cambria" panose="02040503050406030204" pitchFamily="18" charset="0"/>
              </a:rPr>
              <a:t>50</a:t>
            </a:r>
            <a:r>
              <a:rPr lang="en-US" sz="2000" baseline="30000" dirty="0">
                <a:latin typeface="Cambria" panose="02040503050406030204" pitchFamily="18" charset="0"/>
              </a:rPr>
              <a:t>th</a:t>
            </a:r>
            <a:r>
              <a:rPr lang="en-US" sz="2000" dirty="0">
                <a:latin typeface="Cambria" panose="02040503050406030204" pitchFamily="18" charset="0"/>
              </a:rPr>
              <a:t> Anniversary of the Historic March on Washington</a:t>
            </a:r>
          </a:p>
        </p:txBody>
      </p:sp>
      <p:pic>
        <p:nvPicPr>
          <p:cNvPr id="10" name="Picture 9" descr="F:\Desktop\50th Anniversary March on Washington.jpg"/>
          <p:cNvPicPr/>
          <p:nvPr/>
        </p:nvPicPr>
        <p:blipFill>
          <a:blip r:embed="rId3">
            <a:extLst>
              <a:ext uri="{28A0092B-C50C-407E-A947-70E740481C1C}">
                <a14:useLocalDpi xmlns:a14="http://schemas.microsoft.com/office/drawing/2010/main" val="0"/>
              </a:ext>
            </a:extLst>
          </a:blip>
          <a:srcRect/>
          <a:stretch>
            <a:fillRect/>
          </a:stretch>
        </p:blipFill>
        <p:spPr bwMode="auto">
          <a:xfrm>
            <a:off x="2013879" y="1556559"/>
            <a:ext cx="5710297" cy="3997834"/>
          </a:xfrm>
          <a:prstGeom prst="rect">
            <a:avLst/>
          </a:prstGeom>
          <a:noFill/>
          <a:ln>
            <a:noFill/>
          </a:ln>
        </p:spPr>
      </p:pic>
    </p:spTree>
    <p:extLst>
      <p:ext uri="{BB962C8B-B14F-4D97-AF65-F5344CB8AC3E}">
        <p14:creationId xmlns:p14="http://schemas.microsoft.com/office/powerpoint/2010/main" val="211190576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220200" cy="6858000"/>
          </a:xfrm>
          <a:prstGeom prst="rect">
            <a:avLst/>
          </a:prstGeom>
        </p:spPr>
      </p:pic>
      <p:sp>
        <p:nvSpPr>
          <p:cNvPr id="5" name="TextBox 4"/>
          <p:cNvSpPr txBox="1"/>
          <p:nvPr/>
        </p:nvSpPr>
        <p:spPr>
          <a:xfrm>
            <a:off x="952496" y="1490008"/>
            <a:ext cx="7391400" cy="646331"/>
          </a:xfrm>
          <a:prstGeom prst="rect">
            <a:avLst/>
          </a:prstGeom>
          <a:noFill/>
        </p:spPr>
        <p:txBody>
          <a:bodyPr wrap="square" rtlCol="0">
            <a:spAutoFit/>
          </a:bodyPr>
          <a:lstStyle/>
          <a:p>
            <a:pPr algn="ctr"/>
            <a:endParaRPr lang="en-US" sz="3600" dirty="0" smtClean="0">
              <a:solidFill>
                <a:schemeClr val="bg1"/>
              </a:solidFill>
              <a:latin typeface="CG Times"/>
              <a:cs typeface="Arial" pitchFamily="34" charset="0"/>
            </a:endParaRPr>
          </a:p>
        </p:txBody>
      </p:sp>
      <p:sp>
        <p:nvSpPr>
          <p:cNvPr id="3" name="TextBox 2"/>
          <p:cNvSpPr txBox="1"/>
          <p:nvPr/>
        </p:nvSpPr>
        <p:spPr>
          <a:xfrm>
            <a:off x="3540320" y="5333999"/>
            <a:ext cx="2215751" cy="461665"/>
          </a:xfrm>
          <a:prstGeom prst="rect">
            <a:avLst/>
          </a:prstGeom>
          <a:noFill/>
        </p:spPr>
        <p:txBody>
          <a:bodyPr wrap="square" rtlCol="0">
            <a:spAutoFit/>
          </a:bodyPr>
          <a:lstStyle/>
          <a:p>
            <a:endParaRPr lang="en-US" sz="2400" b="1" dirty="0">
              <a:solidFill>
                <a:schemeClr val="bg1"/>
              </a:solidFill>
              <a:latin typeface="CG Times"/>
            </a:endParaRPr>
          </a:p>
        </p:txBody>
      </p:sp>
      <p:sp>
        <p:nvSpPr>
          <p:cNvPr id="7"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3"/>
          <p:cNvSpPr>
            <a:spLocks noChangeArrowheads="1"/>
          </p:cNvSpPr>
          <p:nvPr/>
        </p:nvSpPr>
        <p:spPr bwMode="auto">
          <a:xfrm>
            <a:off x="1348761" y="5595609"/>
            <a:ext cx="678180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US" sz="1000" dirty="0">
                <a:latin typeface="Arial" panose="020B0604020202020204" pitchFamily="34" charset="0"/>
                <a:cs typeface="Arial" panose="020B0604020202020204" pitchFamily="34" charset="0"/>
              </a:rPr>
              <a:t>First Lady Michelle Obama delivers remarks at the National Council of La Raza annual conference at the Ernest N. </a:t>
            </a:r>
            <a:r>
              <a:rPr lang="en-US" sz="1000" dirty="0" err="1">
                <a:latin typeface="Arial" panose="020B0604020202020204" pitchFamily="34" charset="0"/>
                <a:cs typeface="Arial" panose="020B0604020202020204" pitchFamily="34" charset="0"/>
              </a:rPr>
              <a:t>Morial</a:t>
            </a:r>
            <a:r>
              <a:rPr lang="en-US" sz="1000" dirty="0">
                <a:latin typeface="Arial" panose="020B0604020202020204" pitchFamily="34" charset="0"/>
                <a:cs typeface="Arial" panose="020B0604020202020204" pitchFamily="34" charset="0"/>
              </a:rPr>
              <a:t> Convention Center in New Orleans, Louisiana, July 23, 2013. (Official White House Photo by Chuck Kennedy)</a:t>
            </a:r>
          </a:p>
        </p:txBody>
      </p:sp>
      <p:pic>
        <p:nvPicPr>
          <p:cNvPr id="10" name="Picture 9" descr="First Lady Michelle Obama delivers remarks at the National Council of La Raza annual conference"/>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1698815" y="1533324"/>
            <a:ext cx="6019065" cy="4086293"/>
          </a:xfrm>
          <a:prstGeom prst="rect">
            <a:avLst/>
          </a:prstGeom>
          <a:noFill/>
          <a:ln>
            <a:noFill/>
          </a:ln>
        </p:spPr>
      </p:pic>
      <p:sp>
        <p:nvSpPr>
          <p:cNvPr id="2" name="Rectangle 1"/>
          <p:cNvSpPr/>
          <p:nvPr/>
        </p:nvSpPr>
        <p:spPr>
          <a:xfrm>
            <a:off x="1304921" y="1092141"/>
            <a:ext cx="7153279" cy="400110"/>
          </a:xfrm>
          <a:prstGeom prst="rect">
            <a:avLst/>
          </a:prstGeom>
        </p:spPr>
        <p:txBody>
          <a:bodyPr wrap="square">
            <a:spAutoFit/>
          </a:bodyPr>
          <a:lstStyle/>
          <a:p>
            <a:r>
              <a:rPr lang="en-US" sz="2000" dirty="0">
                <a:latin typeface="Cambria" panose="02040503050406030204" pitchFamily="18" charset="0"/>
              </a:rPr>
              <a:t>First Lady Michelle Obama Speaks at NCLR’s Annual Conference</a:t>
            </a:r>
          </a:p>
        </p:txBody>
      </p:sp>
    </p:spTree>
    <p:extLst>
      <p:ext uri="{BB962C8B-B14F-4D97-AF65-F5344CB8AC3E}">
        <p14:creationId xmlns:p14="http://schemas.microsoft.com/office/powerpoint/2010/main" val="99783565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220200" cy="6858000"/>
          </a:xfrm>
          <a:prstGeom prst="rect">
            <a:avLst/>
          </a:prstGeom>
        </p:spPr>
      </p:pic>
      <p:sp>
        <p:nvSpPr>
          <p:cNvPr id="5" name="TextBox 4"/>
          <p:cNvSpPr txBox="1"/>
          <p:nvPr/>
        </p:nvSpPr>
        <p:spPr>
          <a:xfrm>
            <a:off x="952496" y="1490008"/>
            <a:ext cx="7391400" cy="646331"/>
          </a:xfrm>
          <a:prstGeom prst="rect">
            <a:avLst/>
          </a:prstGeom>
          <a:noFill/>
        </p:spPr>
        <p:txBody>
          <a:bodyPr wrap="square" rtlCol="0">
            <a:spAutoFit/>
          </a:bodyPr>
          <a:lstStyle/>
          <a:p>
            <a:pPr algn="ctr"/>
            <a:endParaRPr lang="en-US" sz="3600" dirty="0" smtClean="0">
              <a:solidFill>
                <a:schemeClr val="bg1"/>
              </a:solidFill>
              <a:latin typeface="CG Times"/>
              <a:cs typeface="Arial" pitchFamily="34" charset="0"/>
            </a:endParaRPr>
          </a:p>
        </p:txBody>
      </p:sp>
      <p:sp>
        <p:nvSpPr>
          <p:cNvPr id="3" name="TextBox 2"/>
          <p:cNvSpPr txBox="1"/>
          <p:nvPr/>
        </p:nvSpPr>
        <p:spPr>
          <a:xfrm>
            <a:off x="3540320" y="5333999"/>
            <a:ext cx="2215751" cy="461665"/>
          </a:xfrm>
          <a:prstGeom prst="rect">
            <a:avLst/>
          </a:prstGeom>
          <a:noFill/>
        </p:spPr>
        <p:txBody>
          <a:bodyPr wrap="square" rtlCol="0">
            <a:spAutoFit/>
          </a:bodyPr>
          <a:lstStyle/>
          <a:p>
            <a:endParaRPr lang="en-US" sz="2400" b="1" dirty="0">
              <a:solidFill>
                <a:schemeClr val="bg1"/>
              </a:solidFill>
              <a:latin typeface="CG Times"/>
            </a:endParaRPr>
          </a:p>
        </p:txBody>
      </p:sp>
      <p:sp>
        <p:nvSpPr>
          <p:cNvPr id="7"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3"/>
          <p:cNvSpPr>
            <a:spLocks noChangeArrowheads="1"/>
          </p:cNvSpPr>
          <p:nvPr/>
        </p:nvSpPr>
        <p:spPr bwMode="auto">
          <a:xfrm>
            <a:off x="1304920" y="5600278"/>
            <a:ext cx="678180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US" sz="1000" dirty="0">
                <a:latin typeface="Arial" panose="020B0604020202020204" pitchFamily="34" charset="0"/>
                <a:cs typeface="Arial" panose="020B0604020202020204" pitchFamily="34" charset="0"/>
              </a:rPr>
              <a:t>President Barack Obama </a:t>
            </a:r>
            <a:r>
              <a:rPr lang="en-US" sz="1000" u="sng" dirty="0">
                <a:latin typeface="Arial" panose="020B0604020202020204" pitchFamily="34" charset="0"/>
                <a:cs typeface="Arial" panose="020B0604020202020204" pitchFamily="34" charset="0"/>
                <a:hlinkClick r:id="rId3"/>
              </a:rPr>
              <a:t>meets with the Congressional Asian Pacific American Caucus</a:t>
            </a:r>
            <a:r>
              <a:rPr lang="en-US" sz="1000" dirty="0">
                <a:latin typeface="Arial" panose="020B0604020202020204" pitchFamily="34" charset="0"/>
                <a:cs typeface="Arial" panose="020B0604020202020204" pitchFamily="34" charset="0"/>
              </a:rPr>
              <a:t> at the Eisenhower Executive Office Building, July 23, 2013. (Official White House Photo by Pete Souza)</a:t>
            </a:r>
          </a:p>
        </p:txBody>
      </p:sp>
      <p:sp>
        <p:nvSpPr>
          <p:cNvPr id="2" name="Rectangle 1"/>
          <p:cNvSpPr/>
          <p:nvPr/>
        </p:nvSpPr>
        <p:spPr>
          <a:xfrm>
            <a:off x="1304921" y="1092141"/>
            <a:ext cx="7153279" cy="707886"/>
          </a:xfrm>
          <a:prstGeom prst="rect">
            <a:avLst/>
          </a:prstGeom>
        </p:spPr>
        <p:txBody>
          <a:bodyPr wrap="square">
            <a:spAutoFit/>
          </a:bodyPr>
          <a:lstStyle/>
          <a:p>
            <a:pPr algn="ctr"/>
            <a:r>
              <a:rPr lang="en-US" sz="2000" dirty="0" smtClean="0">
                <a:latin typeface="Cambria" panose="02040503050406030204" pitchFamily="18" charset="0"/>
              </a:rPr>
              <a:t>President Obama Meets with </a:t>
            </a:r>
          </a:p>
          <a:p>
            <a:pPr algn="ctr"/>
            <a:r>
              <a:rPr lang="en-US" sz="2000" dirty="0" smtClean="0">
                <a:latin typeface="Cambria" panose="02040503050406030204" pitchFamily="18" charset="0"/>
              </a:rPr>
              <a:t>the Congressional Asian Pacific American Caucus</a:t>
            </a:r>
            <a:endParaRPr lang="en-US" sz="2000" dirty="0">
              <a:latin typeface="Cambria" panose="02040503050406030204" pitchFamily="18" charset="0"/>
            </a:endParaRPr>
          </a:p>
        </p:txBody>
      </p:sp>
      <p:pic>
        <p:nvPicPr>
          <p:cNvPr id="9" name="Picture 8" descr="http://www.whitehouse.gov/sites/default/files/imagecache/embedded_img_small/image/image_file/9356991559_74f3b0d65d_o.jpg?itok=CGWa2LTt"/>
          <p:cNvPicPr/>
          <p:nvPr/>
        </p:nvPicPr>
        <p:blipFill>
          <a:blip r:embed="rId4">
            <a:extLst>
              <a:ext uri="{28A0092B-C50C-407E-A947-70E740481C1C}">
                <a14:useLocalDpi xmlns:a14="http://schemas.microsoft.com/office/drawing/2010/main" val="0"/>
              </a:ext>
            </a:extLst>
          </a:blip>
          <a:srcRect/>
          <a:stretch>
            <a:fillRect/>
          </a:stretch>
        </p:blipFill>
        <p:spPr bwMode="auto">
          <a:xfrm>
            <a:off x="1918096" y="1799647"/>
            <a:ext cx="5926927" cy="3778754"/>
          </a:xfrm>
          <a:prstGeom prst="rect">
            <a:avLst/>
          </a:prstGeom>
          <a:noFill/>
          <a:ln>
            <a:noFill/>
          </a:ln>
        </p:spPr>
      </p:pic>
    </p:spTree>
    <p:extLst>
      <p:ext uri="{BB962C8B-B14F-4D97-AF65-F5344CB8AC3E}">
        <p14:creationId xmlns:p14="http://schemas.microsoft.com/office/powerpoint/2010/main" val="191882176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220200" cy="6858000"/>
          </a:xfrm>
          <a:prstGeom prst="rect">
            <a:avLst/>
          </a:prstGeom>
        </p:spPr>
      </p:pic>
      <p:sp>
        <p:nvSpPr>
          <p:cNvPr id="5" name="TextBox 4"/>
          <p:cNvSpPr txBox="1"/>
          <p:nvPr/>
        </p:nvSpPr>
        <p:spPr>
          <a:xfrm>
            <a:off x="771524" y="1173054"/>
            <a:ext cx="7848600" cy="707886"/>
          </a:xfrm>
          <a:prstGeom prst="rect">
            <a:avLst/>
          </a:prstGeom>
          <a:noFill/>
        </p:spPr>
        <p:txBody>
          <a:bodyPr wrap="square" rtlCol="0">
            <a:spAutoFit/>
          </a:bodyPr>
          <a:lstStyle/>
          <a:p>
            <a:pPr algn="ctr"/>
            <a:r>
              <a:rPr lang="en-US" sz="2000" dirty="0">
                <a:latin typeface="Cambria" panose="02040503050406030204" pitchFamily="18" charset="0"/>
              </a:rPr>
              <a:t>Vice President Biden Meets with Law Enforcement Leaders, </a:t>
            </a:r>
            <a:endParaRPr lang="en-US" sz="2000" dirty="0" smtClean="0">
              <a:latin typeface="Cambria" panose="02040503050406030204" pitchFamily="18" charset="0"/>
            </a:endParaRPr>
          </a:p>
          <a:p>
            <a:pPr algn="ctr"/>
            <a:r>
              <a:rPr lang="en-US" sz="2000" dirty="0" smtClean="0">
                <a:latin typeface="Cambria" panose="02040503050406030204" pitchFamily="18" charset="0"/>
              </a:rPr>
              <a:t>Urging </a:t>
            </a:r>
            <a:r>
              <a:rPr lang="en-US" sz="2000" dirty="0">
                <a:latin typeface="Cambria" panose="02040503050406030204" pitchFamily="18" charset="0"/>
              </a:rPr>
              <a:t>Passage of Immigration Reform</a:t>
            </a:r>
          </a:p>
        </p:txBody>
      </p:sp>
      <p:sp>
        <p:nvSpPr>
          <p:cNvPr id="3" name="TextBox 2"/>
          <p:cNvSpPr txBox="1"/>
          <p:nvPr/>
        </p:nvSpPr>
        <p:spPr>
          <a:xfrm>
            <a:off x="3540320" y="5333999"/>
            <a:ext cx="2215751" cy="461665"/>
          </a:xfrm>
          <a:prstGeom prst="rect">
            <a:avLst/>
          </a:prstGeom>
          <a:noFill/>
        </p:spPr>
        <p:txBody>
          <a:bodyPr wrap="square" rtlCol="0">
            <a:spAutoFit/>
          </a:bodyPr>
          <a:lstStyle/>
          <a:p>
            <a:endParaRPr lang="en-US" sz="2400" b="1" dirty="0">
              <a:solidFill>
                <a:schemeClr val="bg1"/>
              </a:solidFill>
              <a:latin typeface="CG Times"/>
            </a:endParaRPr>
          </a:p>
        </p:txBody>
      </p:sp>
      <p:sp>
        <p:nvSpPr>
          <p:cNvPr id="7"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3"/>
          <p:cNvSpPr>
            <a:spLocks noChangeArrowheads="1"/>
          </p:cNvSpPr>
          <p:nvPr/>
        </p:nvSpPr>
        <p:spPr bwMode="auto">
          <a:xfrm>
            <a:off x="1320580" y="5533451"/>
            <a:ext cx="6781805"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US" sz="1000" dirty="0">
                <a:latin typeface="Arial" panose="020B0604020202020204" pitchFamily="34" charset="0"/>
                <a:cs typeface="Arial" panose="020B0604020202020204" pitchFamily="34" charset="0"/>
              </a:rPr>
              <a:t>Vice President Joe Biden meets with members of the </a:t>
            </a:r>
            <a:r>
              <a:rPr lang="en-US" sz="1000" u="sng" dirty="0">
                <a:latin typeface="Arial" panose="020B0604020202020204" pitchFamily="34" charset="0"/>
                <a:cs typeface="Arial" panose="020B0604020202020204" pitchFamily="34" charset="0"/>
                <a:hlinkClick r:id="rId3"/>
              </a:rPr>
              <a:t>Law Enforcement Community</a:t>
            </a:r>
            <a:r>
              <a:rPr lang="en-US" sz="1000" dirty="0">
                <a:latin typeface="Arial" panose="020B0604020202020204" pitchFamily="34" charset="0"/>
                <a:cs typeface="Arial" panose="020B0604020202020204" pitchFamily="34" charset="0"/>
              </a:rPr>
              <a:t> to discuss immigration reform, in the Vice President's ceremonial office in the Eisenhower Executive Office Building, in Washington, D.C., July 19, 2013. (Official White House Photo by David </a:t>
            </a:r>
            <a:r>
              <a:rPr lang="en-US" sz="1000" dirty="0" err="1">
                <a:latin typeface="Arial" panose="020B0604020202020204" pitchFamily="34" charset="0"/>
                <a:cs typeface="Arial" panose="020B0604020202020204" pitchFamily="34" charset="0"/>
              </a:rPr>
              <a:t>Lienemann</a:t>
            </a:r>
            <a:r>
              <a:rPr lang="en-US" sz="1000" dirty="0">
                <a:latin typeface="Arial" panose="020B0604020202020204" pitchFamily="34" charset="0"/>
                <a:cs typeface="Arial" panose="020B0604020202020204" pitchFamily="34" charset="0"/>
              </a:rPr>
              <a:t>)</a:t>
            </a:r>
          </a:p>
        </p:txBody>
      </p:sp>
      <p:pic>
        <p:nvPicPr>
          <p:cNvPr id="10" name="Picture 9" descr="Vice President Biden Meets with Law Enforcement on Immigration Reform"/>
          <p:cNvPicPr/>
          <p:nvPr/>
        </p:nvPicPr>
        <p:blipFill>
          <a:blip r:embed="rId4">
            <a:extLst>
              <a:ext uri="{28A0092B-C50C-407E-A947-70E740481C1C}">
                <a14:useLocalDpi xmlns:a14="http://schemas.microsoft.com/office/drawing/2010/main" val="0"/>
              </a:ext>
            </a:extLst>
          </a:blip>
          <a:srcRect/>
          <a:stretch>
            <a:fillRect/>
          </a:stretch>
        </p:blipFill>
        <p:spPr bwMode="auto">
          <a:xfrm>
            <a:off x="1930182" y="1851765"/>
            <a:ext cx="5562600" cy="3715154"/>
          </a:xfrm>
          <a:prstGeom prst="rect">
            <a:avLst/>
          </a:prstGeom>
          <a:noFill/>
          <a:ln>
            <a:noFill/>
          </a:ln>
        </p:spPr>
      </p:pic>
    </p:spTree>
    <p:extLst>
      <p:ext uri="{BB962C8B-B14F-4D97-AF65-F5344CB8AC3E}">
        <p14:creationId xmlns:p14="http://schemas.microsoft.com/office/powerpoint/2010/main" val="217315643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220200" cy="6858000"/>
          </a:xfrm>
          <a:prstGeom prst="rect">
            <a:avLst/>
          </a:prstGeom>
        </p:spPr>
      </p:pic>
      <p:sp>
        <p:nvSpPr>
          <p:cNvPr id="5" name="TextBox 4"/>
          <p:cNvSpPr txBox="1"/>
          <p:nvPr/>
        </p:nvSpPr>
        <p:spPr>
          <a:xfrm>
            <a:off x="787182" y="1066800"/>
            <a:ext cx="7848600" cy="1015663"/>
          </a:xfrm>
          <a:prstGeom prst="rect">
            <a:avLst/>
          </a:prstGeom>
          <a:noFill/>
        </p:spPr>
        <p:txBody>
          <a:bodyPr wrap="square" rtlCol="0">
            <a:spAutoFit/>
          </a:bodyPr>
          <a:lstStyle/>
          <a:p>
            <a:pPr algn="ctr"/>
            <a:r>
              <a:rPr lang="en-US" sz="2000" dirty="0">
                <a:latin typeface="Cambria" panose="02040503050406030204" pitchFamily="18" charset="0"/>
              </a:rPr>
              <a:t>President Obama </a:t>
            </a:r>
            <a:r>
              <a:rPr lang="en-US" sz="2000" dirty="0" smtClean="0">
                <a:latin typeface="Cambria" panose="02040503050406030204" pitchFamily="18" charset="0"/>
              </a:rPr>
              <a:t>Discusses Immigration Reform </a:t>
            </a:r>
          </a:p>
          <a:p>
            <a:pPr algn="ctr"/>
            <a:r>
              <a:rPr lang="en-US" sz="2000" dirty="0" smtClean="0">
                <a:latin typeface="Cambria" panose="02040503050406030204" pitchFamily="18" charset="0"/>
              </a:rPr>
              <a:t>with Univision </a:t>
            </a:r>
            <a:r>
              <a:rPr lang="en-US" sz="2000" dirty="0">
                <a:latin typeface="Cambria" panose="02040503050406030204" pitchFamily="18" charset="0"/>
              </a:rPr>
              <a:t>and </a:t>
            </a:r>
            <a:r>
              <a:rPr lang="en-US" sz="2000" dirty="0" err="1">
                <a:latin typeface="Cambria" panose="02040503050406030204" pitchFamily="18" charset="0"/>
              </a:rPr>
              <a:t>Telemundo</a:t>
            </a:r>
            <a:r>
              <a:rPr lang="en-US" sz="2000" dirty="0">
                <a:latin typeface="Cambria" panose="02040503050406030204" pitchFamily="18" charset="0"/>
              </a:rPr>
              <a:t> Reporters </a:t>
            </a:r>
            <a:endParaRPr lang="en-US" sz="2000" dirty="0" smtClean="0">
              <a:latin typeface="Cambria" panose="02040503050406030204" pitchFamily="18" charset="0"/>
            </a:endParaRPr>
          </a:p>
          <a:p>
            <a:endParaRPr lang="en-US" sz="2000" dirty="0">
              <a:latin typeface="Cambria" panose="02040503050406030204" pitchFamily="18" charset="0"/>
            </a:endParaRPr>
          </a:p>
        </p:txBody>
      </p:sp>
      <p:sp>
        <p:nvSpPr>
          <p:cNvPr id="3" name="TextBox 2"/>
          <p:cNvSpPr txBox="1"/>
          <p:nvPr/>
        </p:nvSpPr>
        <p:spPr>
          <a:xfrm>
            <a:off x="3540320" y="5333999"/>
            <a:ext cx="2215751" cy="461665"/>
          </a:xfrm>
          <a:prstGeom prst="rect">
            <a:avLst/>
          </a:prstGeom>
          <a:noFill/>
        </p:spPr>
        <p:txBody>
          <a:bodyPr wrap="square" rtlCol="0">
            <a:spAutoFit/>
          </a:bodyPr>
          <a:lstStyle/>
          <a:p>
            <a:endParaRPr lang="en-US" sz="2400" b="1" dirty="0">
              <a:solidFill>
                <a:schemeClr val="bg1"/>
              </a:solidFill>
              <a:latin typeface="CG Times"/>
            </a:endParaRPr>
          </a:p>
        </p:txBody>
      </p:sp>
      <p:sp>
        <p:nvSpPr>
          <p:cNvPr id="7"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3"/>
          <p:cNvSpPr>
            <a:spLocks noChangeArrowheads="1"/>
          </p:cNvSpPr>
          <p:nvPr/>
        </p:nvSpPr>
        <p:spPr bwMode="auto">
          <a:xfrm>
            <a:off x="1320580" y="5610395"/>
            <a:ext cx="678180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US" sz="1000" dirty="0">
                <a:latin typeface="Arial" panose="020B0604020202020204" pitchFamily="34" charset="0"/>
                <a:cs typeface="Arial" panose="020B0604020202020204" pitchFamily="34" charset="0"/>
              </a:rPr>
              <a:t>Norma Garcia, KXTX </a:t>
            </a:r>
            <a:r>
              <a:rPr lang="en-US" sz="1000" dirty="0" err="1">
                <a:latin typeface="Arial" panose="020B0604020202020204" pitchFamily="34" charset="0"/>
                <a:cs typeface="Arial" panose="020B0604020202020204" pitchFamily="34" charset="0"/>
              </a:rPr>
              <a:t>Telemundo</a:t>
            </a:r>
            <a:r>
              <a:rPr lang="en-US" sz="1000" dirty="0">
                <a:latin typeface="Arial" panose="020B0604020202020204" pitchFamily="34" charset="0"/>
                <a:cs typeface="Arial" panose="020B0604020202020204" pitchFamily="34" charset="0"/>
              </a:rPr>
              <a:t>, Fort Worth, Texas, interviews President Obama at the White House. (Official White House Photo by Lawrence Jackson) </a:t>
            </a:r>
          </a:p>
        </p:txBody>
      </p:sp>
      <p:pic>
        <p:nvPicPr>
          <p:cNvPr id="9" name="Picture 8" descr="Norma Garcia, KXTX Telemundo, Fort Worth, Texas, interviews the President. "/>
          <p:cNvPicPr/>
          <p:nvPr/>
        </p:nvPicPr>
        <p:blipFill>
          <a:blip r:embed="rId3">
            <a:extLst>
              <a:ext uri="{28A0092B-C50C-407E-A947-70E740481C1C}">
                <a14:useLocalDpi xmlns:a14="http://schemas.microsoft.com/office/drawing/2010/main" val="0"/>
              </a:ext>
            </a:extLst>
          </a:blip>
          <a:srcRect/>
          <a:stretch>
            <a:fillRect/>
          </a:stretch>
        </p:blipFill>
        <p:spPr bwMode="auto">
          <a:xfrm>
            <a:off x="2057400" y="1752600"/>
            <a:ext cx="5476874" cy="3857795"/>
          </a:xfrm>
          <a:prstGeom prst="rect">
            <a:avLst/>
          </a:prstGeom>
          <a:noFill/>
          <a:ln>
            <a:noFill/>
          </a:ln>
        </p:spPr>
      </p:pic>
    </p:spTree>
    <p:extLst>
      <p:ext uri="{BB962C8B-B14F-4D97-AF65-F5344CB8AC3E}">
        <p14:creationId xmlns:p14="http://schemas.microsoft.com/office/powerpoint/2010/main" val="312192410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220200" cy="6858000"/>
          </a:xfrm>
          <a:prstGeom prst="rect">
            <a:avLst/>
          </a:prstGeom>
        </p:spPr>
      </p:pic>
      <p:sp>
        <p:nvSpPr>
          <p:cNvPr id="5" name="TextBox 4"/>
          <p:cNvSpPr txBox="1"/>
          <p:nvPr/>
        </p:nvSpPr>
        <p:spPr>
          <a:xfrm>
            <a:off x="787182" y="1066800"/>
            <a:ext cx="7848600" cy="707886"/>
          </a:xfrm>
          <a:prstGeom prst="rect">
            <a:avLst/>
          </a:prstGeom>
          <a:noFill/>
        </p:spPr>
        <p:txBody>
          <a:bodyPr wrap="square" rtlCol="0">
            <a:spAutoFit/>
          </a:bodyPr>
          <a:lstStyle/>
          <a:p>
            <a:pPr algn="ctr"/>
            <a:r>
              <a:rPr lang="en-US" sz="2000" dirty="0">
                <a:latin typeface="Cambria" panose="02040503050406030204" pitchFamily="18" charset="0"/>
              </a:rPr>
              <a:t>White House Releases the Newest White Board: </a:t>
            </a:r>
            <a:endParaRPr lang="en-US" sz="2000" dirty="0" smtClean="0">
              <a:latin typeface="Cambria" panose="02040503050406030204" pitchFamily="18" charset="0"/>
            </a:endParaRPr>
          </a:p>
          <a:p>
            <a:pPr algn="ctr"/>
            <a:r>
              <a:rPr lang="en-US" sz="2000" dirty="0" smtClean="0">
                <a:latin typeface="Cambria" panose="02040503050406030204" pitchFamily="18" charset="0"/>
              </a:rPr>
              <a:t>Why </a:t>
            </a:r>
            <a:r>
              <a:rPr lang="en-US" sz="2000" dirty="0">
                <a:latin typeface="Cambria" panose="02040503050406030204" pitchFamily="18" charset="0"/>
              </a:rPr>
              <a:t>Immigration Reform is Good for the Economy?</a:t>
            </a:r>
          </a:p>
        </p:txBody>
      </p:sp>
      <p:sp>
        <p:nvSpPr>
          <p:cNvPr id="3" name="TextBox 2"/>
          <p:cNvSpPr txBox="1"/>
          <p:nvPr/>
        </p:nvSpPr>
        <p:spPr>
          <a:xfrm>
            <a:off x="3540320" y="5333999"/>
            <a:ext cx="2215751" cy="461665"/>
          </a:xfrm>
          <a:prstGeom prst="rect">
            <a:avLst/>
          </a:prstGeom>
          <a:noFill/>
        </p:spPr>
        <p:txBody>
          <a:bodyPr wrap="square" rtlCol="0">
            <a:spAutoFit/>
          </a:bodyPr>
          <a:lstStyle/>
          <a:p>
            <a:endParaRPr lang="en-US" sz="2400" b="1" dirty="0">
              <a:solidFill>
                <a:schemeClr val="bg1"/>
              </a:solidFill>
              <a:latin typeface="CG Times"/>
            </a:endParaRPr>
          </a:p>
        </p:txBody>
      </p:sp>
      <p:sp>
        <p:nvSpPr>
          <p:cNvPr id="7"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 name="Picture 9" descr="http://b.vimeocdn.com/ts/443/767/443767365_640.jpg"/>
          <p:cNvPicPr/>
          <p:nvPr/>
        </p:nvPicPr>
        <p:blipFill>
          <a:blip r:embed="rId3">
            <a:extLst>
              <a:ext uri="{28A0092B-C50C-407E-A947-70E740481C1C}">
                <a14:useLocalDpi xmlns:a14="http://schemas.microsoft.com/office/drawing/2010/main" val="0"/>
              </a:ext>
            </a:extLst>
          </a:blip>
          <a:srcRect/>
          <a:stretch>
            <a:fillRect/>
          </a:stretch>
        </p:blipFill>
        <p:spPr bwMode="auto">
          <a:xfrm>
            <a:off x="1587282" y="1897796"/>
            <a:ext cx="6248400" cy="3912653"/>
          </a:xfrm>
          <a:prstGeom prst="rect">
            <a:avLst/>
          </a:prstGeom>
          <a:noFill/>
          <a:ln>
            <a:noFill/>
          </a:ln>
        </p:spPr>
      </p:pic>
    </p:spTree>
    <p:extLst>
      <p:ext uri="{BB962C8B-B14F-4D97-AF65-F5344CB8AC3E}">
        <p14:creationId xmlns:p14="http://schemas.microsoft.com/office/powerpoint/2010/main" val="185296354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220200" cy="6858000"/>
          </a:xfrm>
          <a:prstGeom prst="rect">
            <a:avLst/>
          </a:prstGeom>
        </p:spPr>
      </p:pic>
      <p:sp>
        <p:nvSpPr>
          <p:cNvPr id="5" name="TextBox 4"/>
          <p:cNvSpPr txBox="1"/>
          <p:nvPr/>
        </p:nvSpPr>
        <p:spPr>
          <a:xfrm>
            <a:off x="771524" y="1173054"/>
            <a:ext cx="7848600" cy="1015663"/>
          </a:xfrm>
          <a:prstGeom prst="rect">
            <a:avLst/>
          </a:prstGeom>
          <a:noFill/>
        </p:spPr>
        <p:txBody>
          <a:bodyPr wrap="square" rtlCol="0">
            <a:spAutoFit/>
          </a:bodyPr>
          <a:lstStyle/>
          <a:p>
            <a:pPr algn="ctr"/>
            <a:r>
              <a:rPr lang="en-US" sz="2000" dirty="0">
                <a:latin typeface="Cambria" panose="02040503050406030204" pitchFamily="18" charset="0"/>
              </a:rPr>
              <a:t>President Obama </a:t>
            </a:r>
            <a:r>
              <a:rPr lang="en-US" sz="2000" dirty="0" smtClean="0">
                <a:latin typeface="Cambria" panose="02040503050406030204" pitchFamily="18" charset="0"/>
              </a:rPr>
              <a:t>Meets with </a:t>
            </a:r>
          </a:p>
          <a:p>
            <a:pPr algn="ctr"/>
            <a:r>
              <a:rPr lang="en-US" sz="2000" dirty="0" smtClean="0">
                <a:latin typeface="Cambria" panose="02040503050406030204" pitchFamily="18" charset="0"/>
              </a:rPr>
              <a:t>Members of the Congressional Hispanic Caucus (CHC)</a:t>
            </a:r>
          </a:p>
          <a:p>
            <a:endParaRPr lang="en-US" sz="2000" dirty="0">
              <a:latin typeface="Cambria" panose="02040503050406030204" pitchFamily="18" charset="0"/>
            </a:endParaRPr>
          </a:p>
        </p:txBody>
      </p:sp>
      <p:sp>
        <p:nvSpPr>
          <p:cNvPr id="3" name="TextBox 2"/>
          <p:cNvSpPr txBox="1"/>
          <p:nvPr/>
        </p:nvSpPr>
        <p:spPr>
          <a:xfrm>
            <a:off x="3540320" y="5333999"/>
            <a:ext cx="2215751" cy="461665"/>
          </a:xfrm>
          <a:prstGeom prst="rect">
            <a:avLst/>
          </a:prstGeom>
          <a:noFill/>
        </p:spPr>
        <p:txBody>
          <a:bodyPr wrap="square" rtlCol="0">
            <a:spAutoFit/>
          </a:bodyPr>
          <a:lstStyle/>
          <a:p>
            <a:endParaRPr lang="en-US" sz="2400" b="1" dirty="0">
              <a:solidFill>
                <a:schemeClr val="bg1"/>
              </a:solidFill>
              <a:latin typeface="CG Times"/>
            </a:endParaRPr>
          </a:p>
        </p:txBody>
      </p:sp>
      <p:sp>
        <p:nvSpPr>
          <p:cNvPr id="7"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3"/>
          <p:cNvSpPr>
            <a:spLocks noChangeArrowheads="1"/>
          </p:cNvSpPr>
          <p:nvPr/>
        </p:nvSpPr>
        <p:spPr bwMode="auto">
          <a:xfrm>
            <a:off x="1320580" y="5610395"/>
            <a:ext cx="678180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US" sz="1000" u="sng" dirty="0">
                <a:latin typeface="Arial" panose="020B0604020202020204" pitchFamily="34" charset="0"/>
                <a:cs typeface="Arial" panose="020B0604020202020204" pitchFamily="34" charset="0"/>
                <a:hlinkClick r:id="rId3"/>
              </a:rPr>
              <a:t>President Barack Obama meets with the Congressional Hispanic Caucus</a:t>
            </a:r>
            <a:r>
              <a:rPr lang="en-US" sz="1000" dirty="0">
                <a:latin typeface="Arial" panose="020B0604020202020204" pitchFamily="34" charset="0"/>
                <a:cs typeface="Arial" panose="020B0604020202020204" pitchFamily="34" charset="0"/>
              </a:rPr>
              <a:t> in the Eisenhower Executive Office Building of the White House, July 10, 2013 (Official White House Photo by Pete Souza)                 </a:t>
            </a:r>
          </a:p>
        </p:txBody>
      </p:sp>
      <p:pic>
        <p:nvPicPr>
          <p:cNvPr id="10" name="Picture 9" descr="F:\Desktop\Capture.PNG"/>
          <p:cNvPicPr/>
          <p:nvPr/>
        </p:nvPicPr>
        <p:blipFill>
          <a:blip r:embed="rId4">
            <a:extLst>
              <a:ext uri="{28A0092B-C50C-407E-A947-70E740481C1C}">
                <a14:useLocalDpi xmlns:a14="http://schemas.microsoft.com/office/drawing/2010/main" val="0"/>
              </a:ext>
            </a:extLst>
          </a:blip>
          <a:srcRect/>
          <a:stretch>
            <a:fillRect/>
          </a:stretch>
        </p:blipFill>
        <p:spPr bwMode="auto">
          <a:xfrm>
            <a:off x="1590248" y="1981199"/>
            <a:ext cx="6242467" cy="3629195"/>
          </a:xfrm>
          <a:prstGeom prst="rect">
            <a:avLst/>
          </a:prstGeom>
          <a:noFill/>
          <a:ln>
            <a:noFill/>
          </a:ln>
        </p:spPr>
      </p:pic>
    </p:spTree>
    <p:extLst>
      <p:ext uri="{BB962C8B-B14F-4D97-AF65-F5344CB8AC3E}">
        <p14:creationId xmlns:p14="http://schemas.microsoft.com/office/powerpoint/2010/main" val="342195453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220200" cy="6858000"/>
          </a:xfrm>
          <a:prstGeom prst="rect">
            <a:avLst/>
          </a:prstGeom>
        </p:spPr>
      </p:pic>
      <p:sp>
        <p:nvSpPr>
          <p:cNvPr id="5" name="TextBox 4"/>
          <p:cNvSpPr txBox="1"/>
          <p:nvPr/>
        </p:nvSpPr>
        <p:spPr>
          <a:xfrm>
            <a:off x="952496" y="1490008"/>
            <a:ext cx="7391400" cy="646331"/>
          </a:xfrm>
          <a:prstGeom prst="rect">
            <a:avLst/>
          </a:prstGeom>
          <a:noFill/>
        </p:spPr>
        <p:txBody>
          <a:bodyPr wrap="square" rtlCol="0">
            <a:spAutoFit/>
          </a:bodyPr>
          <a:lstStyle/>
          <a:p>
            <a:pPr algn="ctr"/>
            <a:endParaRPr lang="en-US" sz="3600" dirty="0" smtClean="0">
              <a:solidFill>
                <a:schemeClr val="bg1"/>
              </a:solidFill>
              <a:latin typeface="CG Times"/>
              <a:cs typeface="Arial" pitchFamily="34" charset="0"/>
            </a:endParaRPr>
          </a:p>
        </p:txBody>
      </p:sp>
      <p:sp>
        <p:nvSpPr>
          <p:cNvPr id="3" name="TextBox 2"/>
          <p:cNvSpPr txBox="1"/>
          <p:nvPr/>
        </p:nvSpPr>
        <p:spPr>
          <a:xfrm>
            <a:off x="3540320" y="5333999"/>
            <a:ext cx="2215751" cy="461665"/>
          </a:xfrm>
          <a:prstGeom prst="rect">
            <a:avLst/>
          </a:prstGeom>
          <a:noFill/>
        </p:spPr>
        <p:txBody>
          <a:bodyPr wrap="square" rtlCol="0">
            <a:spAutoFit/>
          </a:bodyPr>
          <a:lstStyle/>
          <a:p>
            <a:endParaRPr lang="en-US" sz="2400" b="1" dirty="0">
              <a:solidFill>
                <a:schemeClr val="bg1"/>
              </a:solidFill>
              <a:latin typeface="CG Times"/>
            </a:endParaRPr>
          </a:p>
        </p:txBody>
      </p:sp>
      <p:sp>
        <p:nvSpPr>
          <p:cNvPr id="7"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3"/>
          <p:cNvSpPr>
            <a:spLocks noChangeArrowheads="1"/>
          </p:cNvSpPr>
          <p:nvPr/>
        </p:nvSpPr>
        <p:spPr bwMode="auto">
          <a:xfrm>
            <a:off x="1304922" y="5518665"/>
            <a:ext cx="6781805"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US" sz="1000" u="sng" dirty="0">
                <a:latin typeface="Arial" panose="020B0604020202020204" pitchFamily="34" charset="0"/>
                <a:cs typeface="Arial" panose="020B0604020202020204" pitchFamily="34" charset="0"/>
                <a:hlinkClick r:id="rId3"/>
              </a:rPr>
              <a:t>Vice President Joe Biden ceremonially </a:t>
            </a:r>
            <a:r>
              <a:rPr lang="en-US" sz="1000" u="sng" dirty="0" smtClean="0">
                <a:latin typeface="Arial" panose="020B0604020202020204" pitchFamily="34" charset="0"/>
                <a:cs typeface="Arial" panose="020B0604020202020204" pitchFamily="34" charset="0"/>
                <a:hlinkClick r:id="rId3"/>
              </a:rPr>
              <a:t>swears-in </a:t>
            </a:r>
            <a:r>
              <a:rPr lang="en-US" sz="1000" u="sng" dirty="0">
                <a:latin typeface="Arial" panose="020B0604020202020204" pitchFamily="34" charset="0"/>
                <a:cs typeface="Arial" panose="020B0604020202020204" pitchFamily="34" charset="0"/>
                <a:hlinkClick r:id="rId3"/>
              </a:rPr>
              <a:t>Katherine Archuleta</a:t>
            </a:r>
            <a:r>
              <a:rPr lang="en-US" sz="1000" dirty="0">
                <a:latin typeface="Arial" panose="020B0604020202020204" pitchFamily="34" charset="0"/>
                <a:cs typeface="Arial" panose="020B0604020202020204" pitchFamily="34" charset="0"/>
              </a:rPr>
              <a:t> to serve as the new Director of the Office of Personnel Management in the Roosevelt Room of the White House in Washington, D.C. December 16, 2013. (Official White House Photo)</a:t>
            </a:r>
          </a:p>
        </p:txBody>
      </p:sp>
      <p:sp>
        <p:nvSpPr>
          <p:cNvPr id="9" name="Rectangle 8"/>
          <p:cNvSpPr/>
          <p:nvPr/>
        </p:nvSpPr>
        <p:spPr>
          <a:xfrm>
            <a:off x="1000124" y="1105287"/>
            <a:ext cx="7391400" cy="707886"/>
          </a:xfrm>
          <a:prstGeom prst="rect">
            <a:avLst/>
          </a:prstGeom>
        </p:spPr>
        <p:txBody>
          <a:bodyPr wrap="square">
            <a:spAutoFit/>
          </a:bodyPr>
          <a:lstStyle/>
          <a:p>
            <a:pPr algn="ctr"/>
            <a:r>
              <a:rPr lang="en-US" sz="2000" dirty="0">
                <a:latin typeface="Cambria" panose="02040503050406030204" pitchFamily="18" charset="0"/>
              </a:rPr>
              <a:t>Swearing-in of Katherine Archuleta, </a:t>
            </a:r>
            <a:endParaRPr lang="en-US" sz="2000" dirty="0" smtClean="0">
              <a:latin typeface="Cambria" panose="02040503050406030204" pitchFamily="18" charset="0"/>
            </a:endParaRPr>
          </a:p>
          <a:p>
            <a:pPr algn="ctr"/>
            <a:r>
              <a:rPr lang="en-US" sz="2000" dirty="0" smtClean="0">
                <a:latin typeface="Cambria" panose="02040503050406030204" pitchFamily="18" charset="0"/>
              </a:rPr>
              <a:t>New </a:t>
            </a:r>
            <a:r>
              <a:rPr lang="en-US" sz="2000" dirty="0">
                <a:latin typeface="Cambria" panose="02040503050406030204" pitchFamily="18" charset="0"/>
              </a:rPr>
              <a:t>Director of the Office of Personnel Management</a:t>
            </a:r>
          </a:p>
        </p:txBody>
      </p:sp>
      <p:pic>
        <p:nvPicPr>
          <p:cNvPr id="11" name="Picture 10" descr="OPM Director Katherine Archuleta being sworn in by Vice President Joe Biden"/>
          <p:cNvPicPr/>
          <p:nvPr/>
        </p:nvPicPr>
        <p:blipFill>
          <a:blip r:embed="rId4">
            <a:extLst>
              <a:ext uri="{28A0092B-C50C-407E-A947-70E740481C1C}">
                <a14:useLocalDpi xmlns:a14="http://schemas.microsoft.com/office/drawing/2010/main" val="0"/>
              </a:ext>
            </a:extLst>
          </a:blip>
          <a:srcRect/>
          <a:stretch>
            <a:fillRect/>
          </a:stretch>
        </p:blipFill>
        <p:spPr bwMode="auto">
          <a:xfrm>
            <a:off x="1876424" y="1813173"/>
            <a:ext cx="5638800" cy="3705492"/>
          </a:xfrm>
          <a:prstGeom prst="rect">
            <a:avLst/>
          </a:prstGeom>
          <a:noFill/>
          <a:ln>
            <a:noFill/>
          </a:ln>
        </p:spPr>
      </p:pic>
    </p:spTree>
    <p:extLst>
      <p:ext uri="{BB962C8B-B14F-4D97-AF65-F5344CB8AC3E}">
        <p14:creationId xmlns:p14="http://schemas.microsoft.com/office/powerpoint/2010/main" val="169099341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220200" cy="6858000"/>
          </a:xfrm>
          <a:prstGeom prst="rect">
            <a:avLst/>
          </a:prstGeom>
        </p:spPr>
      </p:pic>
      <p:sp>
        <p:nvSpPr>
          <p:cNvPr id="5" name="TextBox 4"/>
          <p:cNvSpPr txBox="1"/>
          <p:nvPr/>
        </p:nvSpPr>
        <p:spPr>
          <a:xfrm>
            <a:off x="952496" y="1490008"/>
            <a:ext cx="7391400" cy="646331"/>
          </a:xfrm>
          <a:prstGeom prst="rect">
            <a:avLst/>
          </a:prstGeom>
          <a:noFill/>
        </p:spPr>
        <p:txBody>
          <a:bodyPr wrap="square" rtlCol="0">
            <a:spAutoFit/>
          </a:bodyPr>
          <a:lstStyle/>
          <a:p>
            <a:pPr algn="ctr"/>
            <a:endParaRPr lang="en-US" sz="3600" dirty="0" smtClean="0">
              <a:solidFill>
                <a:schemeClr val="bg1"/>
              </a:solidFill>
              <a:latin typeface="CG Times"/>
              <a:cs typeface="Arial" pitchFamily="34" charset="0"/>
            </a:endParaRPr>
          </a:p>
        </p:txBody>
      </p:sp>
      <p:sp>
        <p:nvSpPr>
          <p:cNvPr id="3" name="TextBox 2"/>
          <p:cNvSpPr txBox="1"/>
          <p:nvPr/>
        </p:nvSpPr>
        <p:spPr>
          <a:xfrm>
            <a:off x="3540320" y="5333999"/>
            <a:ext cx="2215751" cy="461665"/>
          </a:xfrm>
          <a:prstGeom prst="rect">
            <a:avLst/>
          </a:prstGeom>
          <a:noFill/>
        </p:spPr>
        <p:txBody>
          <a:bodyPr wrap="square" rtlCol="0">
            <a:spAutoFit/>
          </a:bodyPr>
          <a:lstStyle/>
          <a:p>
            <a:endParaRPr lang="en-US" sz="2400" b="1" dirty="0">
              <a:solidFill>
                <a:schemeClr val="bg1"/>
              </a:solidFill>
              <a:latin typeface="CG Times"/>
            </a:endParaRPr>
          </a:p>
        </p:txBody>
      </p:sp>
      <p:sp>
        <p:nvSpPr>
          <p:cNvPr id="7"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3"/>
          <p:cNvSpPr>
            <a:spLocks noChangeArrowheads="1"/>
          </p:cNvSpPr>
          <p:nvPr/>
        </p:nvSpPr>
        <p:spPr bwMode="auto">
          <a:xfrm>
            <a:off x="1824100" y="5795664"/>
            <a:ext cx="6781805"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US" sz="1000" u="sng" dirty="0">
                <a:latin typeface="Arial" panose="020B0604020202020204" pitchFamily="34" charset="0"/>
                <a:cs typeface="Arial" panose="020B0604020202020204" pitchFamily="34" charset="0"/>
                <a:hlinkClick r:id="rId3"/>
              </a:rPr>
              <a:t>President Obama Speaks on Immigration Reform</a:t>
            </a:r>
            <a:r>
              <a:rPr lang="en-US" sz="1000" dirty="0">
                <a:latin typeface="Arial" panose="020B0604020202020204" pitchFamily="34" charset="0"/>
                <a:cs typeface="Arial" panose="020B0604020202020204" pitchFamily="34" charset="0"/>
              </a:rPr>
              <a:t>, June 11, 2013 (Official White House Photo)</a:t>
            </a:r>
          </a:p>
        </p:txBody>
      </p:sp>
      <p:sp>
        <p:nvSpPr>
          <p:cNvPr id="2" name="Rectangle 1"/>
          <p:cNvSpPr/>
          <p:nvPr/>
        </p:nvSpPr>
        <p:spPr>
          <a:xfrm>
            <a:off x="752476" y="1105287"/>
            <a:ext cx="7886696" cy="707886"/>
          </a:xfrm>
          <a:prstGeom prst="rect">
            <a:avLst/>
          </a:prstGeom>
        </p:spPr>
        <p:txBody>
          <a:bodyPr wrap="square">
            <a:spAutoFit/>
          </a:bodyPr>
          <a:lstStyle/>
          <a:p>
            <a:pPr algn="ctr"/>
            <a:r>
              <a:rPr lang="en-US" sz="2000" dirty="0" smtClean="0">
                <a:latin typeface="Cambria" panose="02040503050406030204" pitchFamily="18" charset="0"/>
              </a:rPr>
              <a:t>President Obama Calls on the US Senate </a:t>
            </a:r>
          </a:p>
          <a:p>
            <a:pPr algn="ctr"/>
            <a:r>
              <a:rPr lang="en-US" sz="2000" dirty="0" smtClean="0">
                <a:latin typeface="Cambria" panose="02040503050406030204" pitchFamily="18" charset="0"/>
              </a:rPr>
              <a:t>to Take Action on Immigration Reform</a:t>
            </a:r>
            <a:endParaRPr lang="en-US" sz="2000" dirty="0">
              <a:latin typeface="Cambria" panose="02040503050406030204" pitchFamily="18" charset="0"/>
            </a:endParaRPr>
          </a:p>
        </p:txBody>
      </p:sp>
      <p:pic>
        <p:nvPicPr>
          <p:cNvPr id="9" name="Picture 8" descr="\\ds\sharedir\WHO\OPE\Julie Rodriguez\Immigration Photos\June 11 2013 Immigration Remarks\P061113AL-0051.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06834" y="1803922"/>
            <a:ext cx="5977980" cy="3991742"/>
          </a:xfrm>
          <a:prstGeom prst="rect">
            <a:avLst/>
          </a:prstGeom>
          <a:noFill/>
          <a:ln>
            <a:noFill/>
          </a:ln>
        </p:spPr>
      </p:pic>
    </p:spTree>
    <p:extLst>
      <p:ext uri="{BB962C8B-B14F-4D97-AF65-F5344CB8AC3E}">
        <p14:creationId xmlns:p14="http://schemas.microsoft.com/office/powerpoint/2010/main" val="28154469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220200" cy="6858000"/>
          </a:xfrm>
          <a:prstGeom prst="rect">
            <a:avLst/>
          </a:prstGeom>
        </p:spPr>
      </p:pic>
      <p:sp>
        <p:nvSpPr>
          <p:cNvPr id="5" name="TextBox 4"/>
          <p:cNvSpPr txBox="1"/>
          <p:nvPr/>
        </p:nvSpPr>
        <p:spPr>
          <a:xfrm>
            <a:off x="952496" y="1490008"/>
            <a:ext cx="7391400" cy="646331"/>
          </a:xfrm>
          <a:prstGeom prst="rect">
            <a:avLst/>
          </a:prstGeom>
          <a:noFill/>
        </p:spPr>
        <p:txBody>
          <a:bodyPr wrap="square" rtlCol="0">
            <a:spAutoFit/>
          </a:bodyPr>
          <a:lstStyle/>
          <a:p>
            <a:pPr algn="ctr"/>
            <a:endParaRPr lang="en-US" sz="3600" dirty="0" smtClean="0">
              <a:solidFill>
                <a:schemeClr val="bg1"/>
              </a:solidFill>
              <a:latin typeface="CG Times"/>
              <a:cs typeface="Arial" pitchFamily="34" charset="0"/>
            </a:endParaRPr>
          </a:p>
        </p:txBody>
      </p:sp>
      <p:sp>
        <p:nvSpPr>
          <p:cNvPr id="3" name="TextBox 2"/>
          <p:cNvSpPr txBox="1"/>
          <p:nvPr/>
        </p:nvSpPr>
        <p:spPr>
          <a:xfrm>
            <a:off x="3540320" y="5333999"/>
            <a:ext cx="2215751" cy="461665"/>
          </a:xfrm>
          <a:prstGeom prst="rect">
            <a:avLst/>
          </a:prstGeom>
          <a:noFill/>
        </p:spPr>
        <p:txBody>
          <a:bodyPr wrap="square" rtlCol="0">
            <a:spAutoFit/>
          </a:bodyPr>
          <a:lstStyle/>
          <a:p>
            <a:endParaRPr lang="en-US" sz="2400" b="1" dirty="0">
              <a:solidFill>
                <a:schemeClr val="bg1"/>
              </a:solidFill>
              <a:latin typeface="CG Times"/>
            </a:endParaRPr>
          </a:p>
        </p:txBody>
      </p:sp>
      <p:sp>
        <p:nvSpPr>
          <p:cNvPr id="7"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3"/>
          <p:cNvSpPr>
            <a:spLocks noChangeArrowheads="1"/>
          </p:cNvSpPr>
          <p:nvPr/>
        </p:nvSpPr>
        <p:spPr bwMode="auto">
          <a:xfrm>
            <a:off x="1304922" y="5518665"/>
            <a:ext cx="6781805"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US" sz="1000" u="sng" dirty="0">
                <a:latin typeface="Arial" panose="020B0604020202020204" pitchFamily="34" charset="0"/>
                <a:cs typeface="Arial" panose="020B0604020202020204" pitchFamily="34" charset="0"/>
                <a:hlinkClick r:id="rId3"/>
              </a:rPr>
              <a:t>President Barack Obama and Vice President Joe Biden meet with </a:t>
            </a:r>
            <a:r>
              <a:rPr lang="en-US" sz="1000" u="sng" dirty="0" err="1">
                <a:latin typeface="Arial" panose="020B0604020202020204" pitchFamily="34" charset="0"/>
                <a:cs typeface="Arial" panose="020B0604020202020204" pitchFamily="34" charset="0"/>
                <a:hlinkClick r:id="rId3"/>
              </a:rPr>
              <a:t>DREAMers</a:t>
            </a:r>
            <a:r>
              <a:rPr lang="en-US" sz="1000" dirty="0">
                <a:latin typeface="Arial" panose="020B0604020202020204" pitchFamily="34" charset="0"/>
                <a:cs typeface="Arial" panose="020B0604020202020204" pitchFamily="34" charset="0"/>
              </a:rPr>
              <a:t> who have received Deferred Action and U.S. citizen family members of undocumented immigrants, in the Oval Office, May 21, 2013. (Official White House Photo by Pete Souza)</a:t>
            </a:r>
          </a:p>
        </p:txBody>
      </p:sp>
      <p:pic>
        <p:nvPicPr>
          <p:cNvPr id="10" name="Picture 9" descr="President Barack Obama and Vice President Joe Biden meet with DREAMers"/>
          <p:cNvPicPr/>
          <p:nvPr/>
        </p:nvPicPr>
        <p:blipFill>
          <a:blip r:embed="rId4">
            <a:extLst>
              <a:ext uri="{28A0092B-C50C-407E-A947-70E740481C1C}">
                <a14:useLocalDpi xmlns:a14="http://schemas.microsoft.com/office/drawing/2010/main" val="0"/>
              </a:ext>
            </a:extLst>
          </a:blip>
          <a:srcRect/>
          <a:stretch>
            <a:fillRect/>
          </a:stretch>
        </p:blipFill>
        <p:spPr bwMode="auto">
          <a:xfrm>
            <a:off x="1990724" y="1865755"/>
            <a:ext cx="5410200" cy="3652910"/>
          </a:xfrm>
          <a:prstGeom prst="rect">
            <a:avLst/>
          </a:prstGeom>
          <a:noFill/>
          <a:ln>
            <a:noFill/>
          </a:ln>
        </p:spPr>
      </p:pic>
      <p:sp>
        <p:nvSpPr>
          <p:cNvPr id="2" name="Rectangle 1"/>
          <p:cNvSpPr/>
          <p:nvPr/>
        </p:nvSpPr>
        <p:spPr>
          <a:xfrm>
            <a:off x="752476" y="1105287"/>
            <a:ext cx="7886696" cy="707886"/>
          </a:xfrm>
          <a:prstGeom prst="rect">
            <a:avLst/>
          </a:prstGeom>
        </p:spPr>
        <p:txBody>
          <a:bodyPr wrap="square">
            <a:spAutoFit/>
          </a:bodyPr>
          <a:lstStyle/>
          <a:p>
            <a:pPr algn="ctr"/>
            <a:r>
              <a:rPr lang="en-US" sz="2000" dirty="0">
                <a:latin typeface="Cambria" panose="02040503050406030204" pitchFamily="18" charset="0"/>
              </a:rPr>
              <a:t>Aspiring Americans Share their </a:t>
            </a:r>
            <a:r>
              <a:rPr lang="en-US" sz="2000" dirty="0" smtClean="0">
                <a:latin typeface="Cambria" panose="02040503050406030204" pitchFamily="18" charset="0"/>
              </a:rPr>
              <a:t>Stories</a:t>
            </a:r>
          </a:p>
          <a:p>
            <a:pPr algn="ctr"/>
            <a:r>
              <a:rPr lang="en-US" sz="2000" dirty="0" smtClean="0">
                <a:latin typeface="Cambria" panose="02040503050406030204" pitchFamily="18" charset="0"/>
              </a:rPr>
              <a:t>with </a:t>
            </a:r>
            <a:r>
              <a:rPr lang="en-US" sz="2000" dirty="0">
                <a:latin typeface="Cambria" panose="02040503050406030204" pitchFamily="18" charset="0"/>
              </a:rPr>
              <a:t>President Obama &amp; Vice President Biden</a:t>
            </a:r>
          </a:p>
        </p:txBody>
      </p:sp>
    </p:spTree>
    <p:extLst>
      <p:ext uri="{BB962C8B-B14F-4D97-AF65-F5344CB8AC3E}">
        <p14:creationId xmlns:p14="http://schemas.microsoft.com/office/powerpoint/2010/main" val="274161313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220200" cy="6858000"/>
          </a:xfrm>
          <a:prstGeom prst="rect">
            <a:avLst/>
          </a:prstGeom>
        </p:spPr>
      </p:pic>
      <p:sp>
        <p:nvSpPr>
          <p:cNvPr id="5" name="TextBox 4"/>
          <p:cNvSpPr txBox="1"/>
          <p:nvPr/>
        </p:nvSpPr>
        <p:spPr>
          <a:xfrm>
            <a:off x="952496" y="1490008"/>
            <a:ext cx="7391400" cy="646331"/>
          </a:xfrm>
          <a:prstGeom prst="rect">
            <a:avLst/>
          </a:prstGeom>
          <a:noFill/>
        </p:spPr>
        <p:txBody>
          <a:bodyPr wrap="square" rtlCol="0">
            <a:spAutoFit/>
          </a:bodyPr>
          <a:lstStyle/>
          <a:p>
            <a:pPr algn="ctr"/>
            <a:endParaRPr lang="en-US" sz="3600" dirty="0" smtClean="0">
              <a:solidFill>
                <a:schemeClr val="bg1"/>
              </a:solidFill>
              <a:latin typeface="CG Times"/>
              <a:cs typeface="Arial" pitchFamily="34" charset="0"/>
            </a:endParaRPr>
          </a:p>
        </p:txBody>
      </p:sp>
      <p:sp>
        <p:nvSpPr>
          <p:cNvPr id="3" name="TextBox 2"/>
          <p:cNvSpPr txBox="1"/>
          <p:nvPr/>
        </p:nvSpPr>
        <p:spPr>
          <a:xfrm>
            <a:off x="3540320" y="5333999"/>
            <a:ext cx="2215751" cy="461665"/>
          </a:xfrm>
          <a:prstGeom prst="rect">
            <a:avLst/>
          </a:prstGeom>
          <a:noFill/>
        </p:spPr>
        <p:txBody>
          <a:bodyPr wrap="square" rtlCol="0">
            <a:spAutoFit/>
          </a:bodyPr>
          <a:lstStyle/>
          <a:p>
            <a:endParaRPr lang="en-US" sz="2400" b="1" dirty="0">
              <a:solidFill>
                <a:schemeClr val="bg1"/>
              </a:solidFill>
              <a:latin typeface="CG Times"/>
            </a:endParaRPr>
          </a:p>
        </p:txBody>
      </p:sp>
      <p:sp>
        <p:nvSpPr>
          <p:cNvPr id="7"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3"/>
          <p:cNvSpPr>
            <a:spLocks noChangeArrowheads="1"/>
          </p:cNvSpPr>
          <p:nvPr/>
        </p:nvSpPr>
        <p:spPr bwMode="auto">
          <a:xfrm>
            <a:off x="1304922" y="5518665"/>
            <a:ext cx="6781805"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US" sz="1000" dirty="0">
                <a:latin typeface="Arial" panose="020B0604020202020204" pitchFamily="34" charset="0"/>
                <a:cs typeface="Arial" panose="020B0604020202020204" pitchFamily="34" charset="0"/>
              </a:rPr>
              <a:t>Vice President Joe Biden is introduced by representative Judy Chu, before speaking at the Asian Pacific American Institute for Congressional Studies (APAICS) Gala Awards Dinner, at the Washington Hilton in Washington, DC. May 8, 2013. (Official White House Photo by David </a:t>
            </a:r>
            <a:r>
              <a:rPr lang="en-US" sz="1000" dirty="0" err="1">
                <a:latin typeface="Arial" panose="020B0604020202020204" pitchFamily="34" charset="0"/>
                <a:cs typeface="Arial" panose="020B0604020202020204" pitchFamily="34" charset="0"/>
              </a:rPr>
              <a:t>Lienemann</a:t>
            </a:r>
            <a:r>
              <a:rPr lang="en-US" sz="1000" dirty="0">
                <a:latin typeface="Arial" panose="020B0604020202020204" pitchFamily="34" charset="0"/>
                <a:cs typeface="Arial" panose="020B0604020202020204" pitchFamily="34" charset="0"/>
              </a:rPr>
              <a:t>)</a:t>
            </a:r>
          </a:p>
        </p:txBody>
      </p:sp>
      <p:sp>
        <p:nvSpPr>
          <p:cNvPr id="2" name="Rectangle 1"/>
          <p:cNvSpPr/>
          <p:nvPr/>
        </p:nvSpPr>
        <p:spPr>
          <a:xfrm>
            <a:off x="752476" y="1105287"/>
            <a:ext cx="7886696" cy="707886"/>
          </a:xfrm>
          <a:prstGeom prst="rect">
            <a:avLst/>
          </a:prstGeom>
        </p:spPr>
        <p:txBody>
          <a:bodyPr wrap="square">
            <a:spAutoFit/>
          </a:bodyPr>
          <a:lstStyle/>
          <a:p>
            <a:pPr algn="ctr"/>
            <a:r>
              <a:rPr lang="en-US" sz="2000" dirty="0" smtClean="0">
                <a:latin typeface="Cambria" panose="02040503050406030204" pitchFamily="18" charset="0"/>
              </a:rPr>
              <a:t>The Vice President Describes the Importance of Immigration Reform</a:t>
            </a:r>
          </a:p>
          <a:p>
            <a:pPr algn="ctr"/>
            <a:r>
              <a:rPr lang="en-US" sz="2000" dirty="0">
                <a:latin typeface="Cambria" panose="02040503050406030204" pitchFamily="18" charset="0"/>
              </a:rPr>
              <a:t>i</a:t>
            </a:r>
            <a:r>
              <a:rPr lang="en-US" sz="2000" dirty="0" smtClean="0">
                <a:latin typeface="Cambria" panose="02040503050406030204" pitchFamily="18" charset="0"/>
              </a:rPr>
              <a:t>n the AAPI Community</a:t>
            </a:r>
            <a:endParaRPr lang="en-US" sz="2000" dirty="0">
              <a:latin typeface="Cambria" panose="02040503050406030204" pitchFamily="18" charset="0"/>
            </a:endParaRPr>
          </a:p>
        </p:txBody>
      </p:sp>
      <p:pic>
        <p:nvPicPr>
          <p:cNvPr id="9" name="Picture 8" descr="Vice President Joe Biden is introduced by representative Judy Chu, before speaking at the Asian Pacific American Institute for Congressional Studies (APAICS) Gala Awards Dinner, at the Washington Hilton in Washington, DC."/>
          <p:cNvPicPr/>
          <p:nvPr/>
        </p:nvPicPr>
        <p:blipFill>
          <a:blip r:embed="rId3">
            <a:extLst>
              <a:ext uri="{28A0092B-C50C-407E-A947-70E740481C1C}">
                <a14:useLocalDpi xmlns:a14="http://schemas.microsoft.com/office/drawing/2010/main" val="0"/>
              </a:ext>
            </a:extLst>
          </a:blip>
          <a:srcRect/>
          <a:stretch>
            <a:fillRect/>
          </a:stretch>
        </p:blipFill>
        <p:spPr bwMode="auto">
          <a:xfrm>
            <a:off x="1905000" y="1813174"/>
            <a:ext cx="5464967" cy="3650292"/>
          </a:xfrm>
          <a:prstGeom prst="rect">
            <a:avLst/>
          </a:prstGeom>
          <a:noFill/>
          <a:ln>
            <a:noFill/>
          </a:ln>
        </p:spPr>
      </p:pic>
    </p:spTree>
    <p:extLst>
      <p:ext uri="{BB962C8B-B14F-4D97-AF65-F5344CB8AC3E}">
        <p14:creationId xmlns:p14="http://schemas.microsoft.com/office/powerpoint/2010/main" val="4992006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220200" cy="6858000"/>
          </a:xfrm>
          <a:prstGeom prst="rect">
            <a:avLst/>
          </a:prstGeom>
        </p:spPr>
      </p:pic>
      <p:sp>
        <p:nvSpPr>
          <p:cNvPr id="5" name="TextBox 4"/>
          <p:cNvSpPr txBox="1"/>
          <p:nvPr/>
        </p:nvSpPr>
        <p:spPr>
          <a:xfrm>
            <a:off x="952496" y="1490008"/>
            <a:ext cx="7391400" cy="646331"/>
          </a:xfrm>
          <a:prstGeom prst="rect">
            <a:avLst/>
          </a:prstGeom>
          <a:noFill/>
        </p:spPr>
        <p:txBody>
          <a:bodyPr wrap="square" rtlCol="0">
            <a:spAutoFit/>
          </a:bodyPr>
          <a:lstStyle/>
          <a:p>
            <a:pPr algn="ctr"/>
            <a:endParaRPr lang="en-US" sz="3600" dirty="0" smtClean="0">
              <a:solidFill>
                <a:schemeClr val="bg1"/>
              </a:solidFill>
              <a:latin typeface="CG Times"/>
              <a:cs typeface="Arial" pitchFamily="34" charset="0"/>
            </a:endParaRPr>
          </a:p>
        </p:txBody>
      </p:sp>
      <p:sp>
        <p:nvSpPr>
          <p:cNvPr id="3" name="TextBox 2"/>
          <p:cNvSpPr txBox="1"/>
          <p:nvPr/>
        </p:nvSpPr>
        <p:spPr>
          <a:xfrm>
            <a:off x="3540320" y="5333999"/>
            <a:ext cx="2215751" cy="461665"/>
          </a:xfrm>
          <a:prstGeom prst="rect">
            <a:avLst/>
          </a:prstGeom>
          <a:noFill/>
        </p:spPr>
        <p:txBody>
          <a:bodyPr wrap="square" rtlCol="0">
            <a:spAutoFit/>
          </a:bodyPr>
          <a:lstStyle/>
          <a:p>
            <a:endParaRPr lang="en-US" sz="2400" b="1" dirty="0">
              <a:solidFill>
                <a:schemeClr val="bg1"/>
              </a:solidFill>
              <a:latin typeface="CG Times"/>
            </a:endParaRPr>
          </a:p>
        </p:txBody>
      </p:sp>
      <p:sp>
        <p:nvSpPr>
          <p:cNvPr id="7"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3"/>
          <p:cNvSpPr>
            <a:spLocks noChangeArrowheads="1"/>
          </p:cNvSpPr>
          <p:nvPr/>
        </p:nvSpPr>
        <p:spPr bwMode="auto">
          <a:xfrm>
            <a:off x="1284045" y="5579079"/>
            <a:ext cx="678180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US" sz="1000" dirty="0">
                <a:latin typeface="Arial" panose="020B0604020202020204" pitchFamily="34" charset="0"/>
                <a:cs typeface="Arial" panose="020B0604020202020204" pitchFamily="34" charset="0"/>
              </a:rPr>
              <a:t>The second panel of Cesar Chavez Champions, moderated by Maria Cardona of </a:t>
            </a:r>
            <a:r>
              <a:rPr lang="en-US" sz="1000" dirty="0" err="1">
                <a:latin typeface="Arial" panose="020B0604020202020204" pitchFamily="34" charset="0"/>
                <a:cs typeface="Arial" panose="020B0604020202020204" pitchFamily="34" charset="0"/>
              </a:rPr>
              <a:t>Latinovations</a:t>
            </a:r>
            <a:r>
              <a:rPr lang="en-US" sz="1000" dirty="0">
                <a:latin typeface="Arial" panose="020B0604020202020204" pitchFamily="34" charset="0"/>
                <a:cs typeface="Arial" panose="020B0604020202020204" pitchFamily="34" charset="0"/>
              </a:rPr>
              <a:t>, looks on as Javier Valdes discusses his experience as Co-Executive Director of Make the Road NY. March 26, 2013.</a:t>
            </a:r>
          </a:p>
        </p:txBody>
      </p:sp>
      <p:pic>
        <p:nvPicPr>
          <p:cNvPr id="10" name="Picture 9"/>
          <p:cNvPicPr/>
          <p:nvPr/>
        </p:nvPicPr>
        <p:blipFill rotWithShape="1">
          <a:blip r:embed="rId3" cstate="print">
            <a:extLst>
              <a:ext uri="{28A0092B-C50C-407E-A947-70E740481C1C}">
                <a14:useLocalDpi xmlns:a14="http://schemas.microsoft.com/office/drawing/2010/main" val="0"/>
              </a:ext>
            </a:extLst>
          </a:blip>
          <a:srcRect l="6250" t="26572" r="18109"/>
          <a:stretch/>
        </p:blipFill>
        <p:spPr bwMode="auto">
          <a:xfrm>
            <a:off x="1655837" y="1545972"/>
            <a:ext cx="6295389" cy="4018859"/>
          </a:xfrm>
          <a:prstGeom prst="rect">
            <a:avLst/>
          </a:prstGeom>
          <a:ln>
            <a:noFill/>
          </a:ln>
          <a:extLst>
            <a:ext uri="{53640926-AAD7-44D8-BBD7-CCE9431645EC}">
              <a14:shadowObscured xmlns:a14="http://schemas.microsoft.com/office/drawing/2010/main"/>
            </a:ext>
          </a:extLst>
        </p:spPr>
      </p:pic>
      <p:sp>
        <p:nvSpPr>
          <p:cNvPr id="2" name="Rectangle 1"/>
          <p:cNvSpPr/>
          <p:nvPr/>
        </p:nvSpPr>
        <p:spPr>
          <a:xfrm>
            <a:off x="1284045" y="1145862"/>
            <a:ext cx="7038974" cy="400110"/>
          </a:xfrm>
          <a:prstGeom prst="rect">
            <a:avLst/>
          </a:prstGeom>
        </p:spPr>
        <p:txBody>
          <a:bodyPr wrap="square">
            <a:spAutoFit/>
          </a:bodyPr>
          <a:lstStyle/>
          <a:p>
            <a:r>
              <a:rPr lang="en-US" sz="2000" dirty="0" smtClean="0">
                <a:latin typeface="Cambria" panose="02040503050406030204" pitchFamily="18" charset="0"/>
              </a:rPr>
              <a:t>Second </a:t>
            </a:r>
            <a:r>
              <a:rPr lang="en-US" sz="2000" dirty="0">
                <a:latin typeface="Cambria" panose="02040503050406030204" pitchFamily="18" charset="0"/>
              </a:rPr>
              <a:t>Annual Cesar Chavez Champions of Change Ceremony</a:t>
            </a:r>
          </a:p>
        </p:txBody>
      </p:sp>
    </p:spTree>
    <p:extLst>
      <p:ext uri="{BB962C8B-B14F-4D97-AF65-F5344CB8AC3E}">
        <p14:creationId xmlns:p14="http://schemas.microsoft.com/office/powerpoint/2010/main" val="148601277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220200" cy="6858000"/>
          </a:xfrm>
          <a:prstGeom prst="rect">
            <a:avLst/>
          </a:prstGeom>
        </p:spPr>
      </p:pic>
      <p:sp>
        <p:nvSpPr>
          <p:cNvPr id="5" name="TextBox 4"/>
          <p:cNvSpPr txBox="1"/>
          <p:nvPr/>
        </p:nvSpPr>
        <p:spPr>
          <a:xfrm>
            <a:off x="952496" y="1490008"/>
            <a:ext cx="7391400" cy="646331"/>
          </a:xfrm>
          <a:prstGeom prst="rect">
            <a:avLst/>
          </a:prstGeom>
          <a:noFill/>
        </p:spPr>
        <p:txBody>
          <a:bodyPr wrap="square" rtlCol="0">
            <a:spAutoFit/>
          </a:bodyPr>
          <a:lstStyle/>
          <a:p>
            <a:pPr algn="ctr"/>
            <a:endParaRPr lang="en-US" sz="3600" dirty="0" smtClean="0">
              <a:solidFill>
                <a:schemeClr val="bg1"/>
              </a:solidFill>
              <a:latin typeface="CG Times"/>
              <a:cs typeface="Arial" pitchFamily="34" charset="0"/>
            </a:endParaRPr>
          </a:p>
        </p:txBody>
      </p:sp>
      <p:sp>
        <p:nvSpPr>
          <p:cNvPr id="3" name="TextBox 2"/>
          <p:cNvSpPr txBox="1"/>
          <p:nvPr/>
        </p:nvSpPr>
        <p:spPr>
          <a:xfrm>
            <a:off x="3540320" y="5333999"/>
            <a:ext cx="2215751" cy="461665"/>
          </a:xfrm>
          <a:prstGeom prst="rect">
            <a:avLst/>
          </a:prstGeom>
          <a:noFill/>
        </p:spPr>
        <p:txBody>
          <a:bodyPr wrap="square" rtlCol="0">
            <a:spAutoFit/>
          </a:bodyPr>
          <a:lstStyle/>
          <a:p>
            <a:endParaRPr lang="en-US" sz="2400" b="1" dirty="0">
              <a:solidFill>
                <a:schemeClr val="bg1"/>
              </a:solidFill>
              <a:latin typeface="CG Times"/>
            </a:endParaRPr>
          </a:p>
        </p:txBody>
      </p:sp>
      <p:sp>
        <p:nvSpPr>
          <p:cNvPr id="7"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3"/>
          <p:cNvSpPr>
            <a:spLocks noChangeArrowheads="1"/>
          </p:cNvSpPr>
          <p:nvPr/>
        </p:nvSpPr>
        <p:spPr bwMode="auto">
          <a:xfrm>
            <a:off x="1304921" y="5622612"/>
            <a:ext cx="678180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US" sz="1000" dirty="0">
                <a:latin typeface="Arial" panose="020B0604020202020204" pitchFamily="34" charset="0"/>
                <a:cs typeface="Arial" panose="020B0604020202020204" pitchFamily="34" charset="0"/>
              </a:rPr>
              <a:t>President Obama delivers remarks at a naturalization ceremony for active duty service members and civilians at the White House. March 25, 2013. (Official White House Photo)</a:t>
            </a:r>
          </a:p>
        </p:txBody>
      </p:sp>
      <p:sp>
        <p:nvSpPr>
          <p:cNvPr id="2" name="Rectangle 1"/>
          <p:cNvSpPr/>
          <p:nvPr/>
        </p:nvSpPr>
        <p:spPr>
          <a:xfrm>
            <a:off x="752476" y="1105287"/>
            <a:ext cx="7886696" cy="707886"/>
          </a:xfrm>
          <a:prstGeom prst="rect">
            <a:avLst/>
          </a:prstGeom>
        </p:spPr>
        <p:txBody>
          <a:bodyPr wrap="square">
            <a:spAutoFit/>
          </a:bodyPr>
          <a:lstStyle/>
          <a:p>
            <a:pPr algn="ctr"/>
            <a:r>
              <a:rPr lang="en-US" sz="2000" dirty="0">
                <a:latin typeface="Cambria" panose="02040503050406030204" pitchFamily="18" charset="0"/>
              </a:rPr>
              <a:t>President Obama </a:t>
            </a:r>
            <a:r>
              <a:rPr lang="en-US" sz="2000" dirty="0" smtClean="0">
                <a:latin typeface="Cambria" panose="02040503050406030204" pitchFamily="18" charset="0"/>
              </a:rPr>
              <a:t>Speaks </a:t>
            </a:r>
            <a:r>
              <a:rPr lang="en-US" sz="2000" dirty="0">
                <a:latin typeface="Cambria" panose="02040503050406030204" pitchFamily="18" charset="0"/>
              </a:rPr>
              <a:t>at a Naturalization Ceremony </a:t>
            </a:r>
            <a:endParaRPr lang="en-US" sz="2000" dirty="0" smtClean="0">
              <a:latin typeface="Cambria" panose="02040503050406030204" pitchFamily="18" charset="0"/>
            </a:endParaRPr>
          </a:p>
          <a:p>
            <a:pPr algn="ctr"/>
            <a:r>
              <a:rPr lang="en-US" sz="2000" dirty="0" smtClean="0">
                <a:latin typeface="Cambria" panose="02040503050406030204" pitchFamily="18" charset="0"/>
              </a:rPr>
              <a:t>for </a:t>
            </a:r>
            <a:r>
              <a:rPr lang="en-US" sz="2000" dirty="0">
                <a:latin typeface="Cambria" panose="02040503050406030204" pitchFamily="18" charset="0"/>
              </a:rPr>
              <a:t>Active Duty Service Members</a:t>
            </a:r>
          </a:p>
        </p:txBody>
      </p:sp>
      <p:pic>
        <p:nvPicPr>
          <p:cNvPr id="10" name="Picture 9" descr="http://www.whitehouse.gov/sites/default/files/audio-video/video_thumbnail/20130325_potus-2.jpg"/>
          <p:cNvPicPr/>
          <p:nvPr/>
        </p:nvPicPr>
        <p:blipFill>
          <a:blip r:embed="rId3">
            <a:extLst>
              <a:ext uri="{28A0092B-C50C-407E-A947-70E740481C1C}">
                <a14:useLocalDpi xmlns:a14="http://schemas.microsoft.com/office/drawing/2010/main" val="0"/>
              </a:ext>
            </a:extLst>
          </a:blip>
          <a:srcRect/>
          <a:stretch>
            <a:fillRect/>
          </a:stretch>
        </p:blipFill>
        <p:spPr bwMode="auto">
          <a:xfrm>
            <a:off x="1650998" y="1813173"/>
            <a:ext cx="6089650" cy="3829050"/>
          </a:xfrm>
          <a:prstGeom prst="rect">
            <a:avLst/>
          </a:prstGeom>
          <a:noFill/>
          <a:ln>
            <a:noFill/>
          </a:ln>
        </p:spPr>
      </p:pic>
    </p:spTree>
    <p:extLst>
      <p:ext uri="{BB962C8B-B14F-4D97-AF65-F5344CB8AC3E}">
        <p14:creationId xmlns:p14="http://schemas.microsoft.com/office/powerpoint/2010/main" val="29961647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220200" cy="6858000"/>
          </a:xfrm>
          <a:prstGeom prst="rect">
            <a:avLst/>
          </a:prstGeom>
        </p:spPr>
      </p:pic>
      <p:sp>
        <p:nvSpPr>
          <p:cNvPr id="5" name="TextBox 4"/>
          <p:cNvSpPr txBox="1"/>
          <p:nvPr/>
        </p:nvSpPr>
        <p:spPr>
          <a:xfrm>
            <a:off x="952496" y="1490008"/>
            <a:ext cx="7391400" cy="646331"/>
          </a:xfrm>
          <a:prstGeom prst="rect">
            <a:avLst/>
          </a:prstGeom>
          <a:noFill/>
        </p:spPr>
        <p:txBody>
          <a:bodyPr wrap="square" rtlCol="0">
            <a:spAutoFit/>
          </a:bodyPr>
          <a:lstStyle/>
          <a:p>
            <a:pPr algn="ctr"/>
            <a:endParaRPr lang="en-US" sz="3600" dirty="0" smtClean="0">
              <a:solidFill>
                <a:schemeClr val="bg1"/>
              </a:solidFill>
              <a:latin typeface="CG Times"/>
              <a:cs typeface="Arial" pitchFamily="34" charset="0"/>
            </a:endParaRPr>
          </a:p>
        </p:txBody>
      </p:sp>
      <p:sp>
        <p:nvSpPr>
          <p:cNvPr id="3" name="TextBox 2"/>
          <p:cNvSpPr txBox="1"/>
          <p:nvPr/>
        </p:nvSpPr>
        <p:spPr>
          <a:xfrm>
            <a:off x="3540320" y="5333999"/>
            <a:ext cx="2215751" cy="461665"/>
          </a:xfrm>
          <a:prstGeom prst="rect">
            <a:avLst/>
          </a:prstGeom>
          <a:noFill/>
        </p:spPr>
        <p:txBody>
          <a:bodyPr wrap="square" rtlCol="0">
            <a:spAutoFit/>
          </a:bodyPr>
          <a:lstStyle/>
          <a:p>
            <a:endParaRPr lang="en-US" sz="2400" b="1" dirty="0">
              <a:solidFill>
                <a:schemeClr val="bg1"/>
              </a:solidFill>
              <a:latin typeface="CG Times"/>
            </a:endParaRPr>
          </a:p>
        </p:txBody>
      </p:sp>
      <p:sp>
        <p:nvSpPr>
          <p:cNvPr id="7"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3"/>
          <p:cNvSpPr>
            <a:spLocks noChangeArrowheads="1"/>
          </p:cNvSpPr>
          <p:nvPr/>
        </p:nvSpPr>
        <p:spPr bwMode="auto">
          <a:xfrm>
            <a:off x="1304922" y="5595609"/>
            <a:ext cx="678180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US" sz="1000" dirty="0">
                <a:latin typeface="Arial" panose="020B0604020202020204" pitchFamily="34" charset="0"/>
                <a:cs typeface="Arial" panose="020B0604020202020204" pitchFamily="34" charset="0"/>
              </a:rPr>
              <a:t>Vice President Joe Biden delivers remarks at the Irish American Hall of Fame luncheon, in New York City, New York, March 21, 2013. (Official White House Photo by David </a:t>
            </a:r>
            <a:r>
              <a:rPr lang="en-US" sz="1000" dirty="0" err="1">
                <a:latin typeface="Arial" panose="020B0604020202020204" pitchFamily="34" charset="0"/>
                <a:cs typeface="Arial" panose="020B0604020202020204" pitchFamily="34" charset="0"/>
              </a:rPr>
              <a:t>Lienemann</a:t>
            </a:r>
            <a:r>
              <a:rPr lang="en-US" sz="1000" dirty="0">
                <a:latin typeface="Arial" panose="020B0604020202020204" pitchFamily="34" charset="0"/>
                <a:cs typeface="Arial" panose="020B0604020202020204" pitchFamily="34" charset="0"/>
              </a:rPr>
              <a:t>)</a:t>
            </a:r>
          </a:p>
        </p:txBody>
      </p:sp>
      <p:sp>
        <p:nvSpPr>
          <p:cNvPr id="2" name="Rectangle 1"/>
          <p:cNvSpPr/>
          <p:nvPr/>
        </p:nvSpPr>
        <p:spPr>
          <a:xfrm>
            <a:off x="752476" y="1105287"/>
            <a:ext cx="7886696" cy="707886"/>
          </a:xfrm>
          <a:prstGeom prst="rect">
            <a:avLst/>
          </a:prstGeom>
        </p:spPr>
        <p:txBody>
          <a:bodyPr wrap="square">
            <a:spAutoFit/>
          </a:bodyPr>
          <a:lstStyle/>
          <a:p>
            <a:pPr algn="ctr"/>
            <a:r>
              <a:rPr lang="en-US" sz="2000" dirty="0">
                <a:latin typeface="Cambria" panose="02040503050406030204" pitchFamily="18" charset="0"/>
              </a:rPr>
              <a:t>Vice President Biden Calls for Immigration Reform </a:t>
            </a:r>
            <a:endParaRPr lang="en-US" sz="2000" dirty="0" smtClean="0">
              <a:latin typeface="Cambria" panose="02040503050406030204" pitchFamily="18" charset="0"/>
            </a:endParaRPr>
          </a:p>
          <a:p>
            <a:pPr algn="ctr"/>
            <a:r>
              <a:rPr lang="en-US" sz="2000" dirty="0" smtClean="0">
                <a:latin typeface="Cambria" panose="02040503050406030204" pitchFamily="18" charset="0"/>
              </a:rPr>
              <a:t>at </a:t>
            </a:r>
            <a:r>
              <a:rPr lang="en-US" sz="2000" dirty="0">
                <a:latin typeface="Cambria" panose="02040503050406030204" pitchFamily="18" charset="0"/>
              </a:rPr>
              <a:t>the Irish American Hall of Fame</a:t>
            </a:r>
          </a:p>
        </p:txBody>
      </p:sp>
      <p:pic>
        <p:nvPicPr>
          <p:cNvPr id="10" name="Picture 9" descr="Vice President Joe Biden delivers remarks at the Irish American Hall of Fame luncheon"/>
          <p:cNvPicPr/>
          <p:nvPr/>
        </p:nvPicPr>
        <p:blipFill>
          <a:blip r:embed="rId3">
            <a:extLst>
              <a:ext uri="{28A0092B-C50C-407E-A947-70E740481C1C}">
                <a14:useLocalDpi xmlns:a14="http://schemas.microsoft.com/office/drawing/2010/main" val="0"/>
              </a:ext>
            </a:extLst>
          </a:blip>
          <a:srcRect/>
          <a:stretch>
            <a:fillRect/>
          </a:stretch>
        </p:blipFill>
        <p:spPr bwMode="auto">
          <a:xfrm>
            <a:off x="1914524" y="1813173"/>
            <a:ext cx="5562600" cy="3782436"/>
          </a:xfrm>
          <a:prstGeom prst="rect">
            <a:avLst/>
          </a:prstGeom>
          <a:noFill/>
          <a:ln>
            <a:noFill/>
          </a:ln>
        </p:spPr>
      </p:pic>
    </p:spTree>
    <p:extLst>
      <p:ext uri="{BB962C8B-B14F-4D97-AF65-F5344CB8AC3E}">
        <p14:creationId xmlns:p14="http://schemas.microsoft.com/office/powerpoint/2010/main" val="405688378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220200" cy="6858000"/>
          </a:xfrm>
          <a:prstGeom prst="rect">
            <a:avLst/>
          </a:prstGeom>
        </p:spPr>
      </p:pic>
      <p:sp>
        <p:nvSpPr>
          <p:cNvPr id="5" name="TextBox 4"/>
          <p:cNvSpPr txBox="1"/>
          <p:nvPr/>
        </p:nvSpPr>
        <p:spPr>
          <a:xfrm>
            <a:off x="952496" y="1490008"/>
            <a:ext cx="7391400" cy="646331"/>
          </a:xfrm>
          <a:prstGeom prst="rect">
            <a:avLst/>
          </a:prstGeom>
          <a:noFill/>
        </p:spPr>
        <p:txBody>
          <a:bodyPr wrap="square" rtlCol="0">
            <a:spAutoFit/>
          </a:bodyPr>
          <a:lstStyle/>
          <a:p>
            <a:pPr algn="ctr"/>
            <a:endParaRPr lang="en-US" sz="3600" dirty="0" smtClean="0">
              <a:solidFill>
                <a:schemeClr val="bg1"/>
              </a:solidFill>
              <a:latin typeface="CG Times"/>
              <a:cs typeface="Arial" pitchFamily="34" charset="0"/>
            </a:endParaRPr>
          </a:p>
        </p:txBody>
      </p:sp>
      <p:sp>
        <p:nvSpPr>
          <p:cNvPr id="3" name="TextBox 2"/>
          <p:cNvSpPr txBox="1"/>
          <p:nvPr/>
        </p:nvSpPr>
        <p:spPr>
          <a:xfrm>
            <a:off x="3540320" y="5333999"/>
            <a:ext cx="2215751" cy="461665"/>
          </a:xfrm>
          <a:prstGeom prst="rect">
            <a:avLst/>
          </a:prstGeom>
          <a:noFill/>
        </p:spPr>
        <p:txBody>
          <a:bodyPr wrap="square" rtlCol="0">
            <a:spAutoFit/>
          </a:bodyPr>
          <a:lstStyle/>
          <a:p>
            <a:endParaRPr lang="en-US" sz="2400" b="1" dirty="0">
              <a:solidFill>
                <a:schemeClr val="bg1"/>
              </a:solidFill>
              <a:latin typeface="CG Times"/>
            </a:endParaRPr>
          </a:p>
        </p:txBody>
      </p:sp>
      <p:sp>
        <p:nvSpPr>
          <p:cNvPr id="7"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3"/>
          <p:cNvSpPr>
            <a:spLocks noChangeArrowheads="1"/>
          </p:cNvSpPr>
          <p:nvPr/>
        </p:nvSpPr>
        <p:spPr bwMode="auto">
          <a:xfrm>
            <a:off x="1292396" y="5546228"/>
            <a:ext cx="678180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US" sz="1000" dirty="0">
                <a:latin typeface="Arial" panose="020B0604020202020204" pitchFamily="34" charset="0"/>
                <a:cs typeface="Arial" panose="020B0604020202020204" pitchFamily="34" charset="0"/>
              </a:rPr>
              <a:t>Thomas Perez delivers remarks after President Barack Obama announced Perez as his nominee for Labor Secretary, in the East Room of the White House, March 18, 2013. (Official White House Photo by Pete Souza)</a:t>
            </a:r>
          </a:p>
        </p:txBody>
      </p:sp>
      <p:sp>
        <p:nvSpPr>
          <p:cNvPr id="2" name="Rectangle 1"/>
          <p:cNvSpPr/>
          <p:nvPr/>
        </p:nvSpPr>
        <p:spPr>
          <a:xfrm>
            <a:off x="1143000" y="1127569"/>
            <a:ext cx="7200896" cy="400110"/>
          </a:xfrm>
          <a:prstGeom prst="rect">
            <a:avLst/>
          </a:prstGeom>
        </p:spPr>
        <p:txBody>
          <a:bodyPr wrap="square">
            <a:spAutoFit/>
          </a:bodyPr>
          <a:lstStyle/>
          <a:p>
            <a:pPr algn="ctr"/>
            <a:r>
              <a:rPr lang="en-US" sz="2000" dirty="0" smtClean="0">
                <a:latin typeface="Cambria" panose="02040503050406030204" pitchFamily="18" charset="0"/>
              </a:rPr>
              <a:t>President Obama Nominates Thomas Perez for Security of Labor</a:t>
            </a:r>
            <a:endParaRPr lang="en-US" sz="2000" dirty="0">
              <a:latin typeface="Cambria" panose="02040503050406030204" pitchFamily="18" charset="0"/>
            </a:endParaRPr>
          </a:p>
        </p:txBody>
      </p:sp>
      <p:pic>
        <p:nvPicPr>
          <p:cNvPr id="11" name="Picture 10" descr="President Barack Obama announces Thomas Perez as his nominee for Labor Secretary, in the East Room of the White House, March 18, 2013.  "/>
          <p:cNvPicPr/>
          <p:nvPr/>
        </p:nvPicPr>
        <p:blipFill>
          <a:blip r:embed="rId3">
            <a:extLst>
              <a:ext uri="{28A0092B-C50C-407E-A947-70E740481C1C}">
                <a14:useLocalDpi xmlns:a14="http://schemas.microsoft.com/office/drawing/2010/main" val="0"/>
              </a:ext>
            </a:extLst>
          </a:blip>
          <a:srcRect/>
          <a:stretch>
            <a:fillRect/>
          </a:stretch>
        </p:blipFill>
        <p:spPr bwMode="auto">
          <a:xfrm>
            <a:off x="1924048" y="1661665"/>
            <a:ext cx="5638800" cy="3903166"/>
          </a:xfrm>
          <a:prstGeom prst="rect">
            <a:avLst/>
          </a:prstGeom>
          <a:noFill/>
          <a:ln>
            <a:noFill/>
          </a:ln>
        </p:spPr>
      </p:pic>
    </p:spTree>
    <p:extLst>
      <p:ext uri="{BB962C8B-B14F-4D97-AF65-F5344CB8AC3E}">
        <p14:creationId xmlns:p14="http://schemas.microsoft.com/office/powerpoint/2010/main" val="350518606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220200" cy="6858000"/>
          </a:xfrm>
          <a:prstGeom prst="rect">
            <a:avLst/>
          </a:prstGeom>
        </p:spPr>
      </p:pic>
      <p:sp>
        <p:nvSpPr>
          <p:cNvPr id="5" name="TextBox 4"/>
          <p:cNvSpPr txBox="1"/>
          <p:nvPr/>
        </p:nvSpPr>
        <p:spPr>
          <a:xfrm>
            <a:off x="952496" y="1490008"/>
            <a:ext cx="7391400" cy="646331"/>
          </a:xfrm>
          <a:prstGeom prst="rect">
            <a:avLst/>
          </a:prstGeom>
          <a:noFill/>
        </p:spPr>
        <p:txBody>
          <a:bodyPr wrap="square" rtlCol="0">
            <a:spAutoFit/>
          </a:bodyPr>
          <a:lstStyle/>
          <a:p>
            <a:pPr algn="ctr"/>
            <a:endParaRPr lang="en-US" sz="3600" dirty="0" smtClean="0">
              <a:solidFill>
                <a:schemeClr val="bg1"/>
              </a:solidFill>
              <a:latin typeface="CG Times"/>
              <a:cs typeface="Arial" pitchFamily="34" charset="0"/>
            </a:endParaRPr>
          </a:p>
        </p:txBody>
      </p:sp>
      <p:sp>
        <p:nvSpPr>
          <p:cNvPr id="3" name="TextBox 2"/>
          <p:cNvSpPr txBox="1"/>
          <p:nvPr/>
        </p:nvSpPr>
        <p:spPr>
          <a:xfrm>
            <a:off x="3540320" y="5333999"/>
            <a:ext cx="2215751" cy="461665"/>
          </a:xfrm>
          <a:prstGeom prst="rect">
            <a:avLst/>
          </a:prstGeom>
          <a:noFill/>
        </p:spPr>
        <p:txBody>
          <a:bodyPr wrap="square" rtlCol="0">
            <a:spAutoFit/>
          </a:bodyPr>
          <a:lstStyle/>
          <a:p>
            <a:endParaRPr lang="en-US" sz="2400" b="1" dirty="0">
              <a:solidFill>
                <a:schemeClr val="bg1"/>
              </a:solidFill>
              <a:latin typeface="CG Times"/>
            </a:endParaRPr>
          </a:p>
        </p:txBody>
      </p:sp>
      <p:sp>
        <p:nvSpPr>
          <p:cNvPr id="7"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3"/>
          <p:cNvSpPr>
            <a:spLocks noChangeArrowheads="1"/>
          </p:cNvSpPr>
          <p:nvPr/>
        </p:nvSpPr>
        <p:spPr bwMode="auto">
          <a:xfrm>
            <a:off x="1304922" y="5471029"/>
            <a:ext cx="6781805"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US" sz="1000" dirty="0">
                <a:latin typeface="Arial" panose="020B0604020202020204" pitchFamily="34" charset="0"/>
                <a:cs typeface="Arial" panose="020B0604020202020204" pitchFamily="34" charset="0"/>
              </a:rPr>
              <a:t>First Lady </a:t>
            </a:r>
            <a:r>
              <a:rPr lang="en-US" sz="1000" dirty="0" err="1">
                <a:latin typeface="Arial" panose="020B0604020202020204" pitchFamily="34" charset="0"/>
                <a:cs typeface="Arial" panose="020B0604020202020204" pitchFamily="34" charset="0"/>
              </a:rPr>
              <a:t>Michell</a:t>
            </a:r>
            <a:r>
              <a:rPr lang="en-US" sz="1000" dirty="0">
                <a:latin typeface="Arial" panose="020B0604020202020204" pitchFamily="34" charset="0"/>
                <a:cs typeface="Arial" panose="020B0604020202020204" pitchFamily="34" charset="0"/>
              </a:rPr>
              <a:t> Obama, Dr. Jill Biden, and guests in the First Lady’s box in the House Chamber, stand and applaud as President Barack Obama is introduced at the State of the Union address at the U.S. Capitol in Washington, D.C., Feb. 12, 2013. (Official White House Photo by Lawrence Jackson). </a:t>
            </a:r>
          </a:p>
        </p:txBody>
      </p:sp>
      <p:sp>
        <p:nvSpPr>
          <p:cNvPr id="2" name="Rectangle 1"/>
          <p:cNvSpPr/>
          <p:nvPr/>
        </p:nvSpPr>
        <p:spPr>
          <a:xfrm>
            <a:off x="2296986" y="1127569"/>
            <a:ext cx="4970528" cy="707886"/>
          </a:xfrm>
          <a:prstGeom prst="rect">
            <a:avLst/>
          </a:prstGeom>
        </p:spPr>
        <p:txBody>
          <a:bodyPr wrap="none">
            <a:spAutoFit/>
          </a:bodyPr>
          <a:lstStyle/>
          <a:p>
            <a:pPr algn="ctr"/>
            <a:r>
              <a:rPr lang="en-US" sz="2000" dirty="0" smtClean="0">
                <a:latin typeface="Cambria" panose="02040503050406030204" pitchFamily="18" charset="0"/>
              </a:rPr>
              <a:t>President Obama’s 2013 State of the Union: </a:t>
            </a:r>
          </a:p>
          <a:p>
            <a:pPr algn="ctr"/>
            <a:r>
              <a:rPr lang="en-US" sz="2000" dirty="0" smtClean="0">
                <a:latin typeface="Cambria" panose="02040503050406030204" pitchFamily="18" charset="0"/>
              </a:rPr>
              <a:t>The Need for Real Immigration Reform</a:t>
            </a:r>
            <a:endParaRPr lang="en-US" sz="2000" dirty="0">
              <a:latin typeface="Cambria" panose="02040503050406030204" pitchFamily="18" charset="0"/>
            </a:endParaRPr>
          </a:p>
        </p:txBody>
      </p:sp>
      <p:pic>
        <p:nvPicPr>
          <p:cNvPr id="10" name="Picture 9" descr="http://www.whitehouse.gov/sites/default/files/imagecache/gallery_img_full/image/image_file/07_p021213lj-0553.jpg"/>
          <p:cNvPicPr/>
          <p:nvPr/>
        </p:nvPicPr>
        <p:blipFill>
          <a:blip r:embed="rId3">
            <a:extLst>
              <a:ext uri="{28A0092B-C50C-407E-A947-70E740481C1C}">
                <a14:useLocalDpi xmlns:a14="http://schemas.microsoft.com/office/drawing/2010/main" val="0"/>
              </a:ext>
            </a:extLst>
          </a:blip>
          <a:srcRect/>
          <a:stretch>
            <a:fillRect/>
          </a:stretch>
        </p:blipFill>
        <p:spPr bwMode="auto">
          <a:xfrm>
            <a:off x="1935956" y="1866444"/>
            <a:ext cx="5519736" cy="3635574"/>
          </a:xfrm>
          <a:prstGeom prst="rect">
            <a:avLst/>
          </a:prstGeom>
          <a:noFill/>
          <a:ln>
            <a:noFill/>
          </a:ln>
        </p:spPr>
      </p:pic>
    </p:spTree>
    <p:extLst>
      <p:ext uri="{BB962C8B-B14F-4D97-AF65-F5344CB8AC3E}">
        <p14:creationId xmlns:p14="http://schemas.microsoft.com/office/powerpoint/2010/main" val="349743817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220200" cy="6858000"/>
          </a:xfrm>
          <a:prstGeom prst="rect">
            <a:avLst/>
          </a:prstGeom>
        </p:spPr>
      </p:pic>
      <p:sp>
        <p:nvSpPr>
          <p:cNvPr id="5" name="TextBox 4"/>
          <p:cNvSpPr txBox="1"/>
          <p:nvPr/>
        </p:nvSpPr>
        <p:spPr>
          <a:xfrm>
            <a:off x="952496" y="1490008"/>
            <a:ext cx="7391400" cy="646331"/>
          </a:xfrm>
          <a:prstGeom prst="rect">
            <a:avLst/>
          </a:prstGeom>
          <a:noFill/>
        </p:spPr>
        <p:txBody>
          <a:bodyPr wrap="square" rtlCol="0">
            <a:spAutoFit/>
          </a:bodyPr>
          <a:lstStyle/>
          <a:p>
            <a:pPr algn="ctr"/>
            <a:endParaRPr lang="en-US" sz="3600" dirty="0" smtClean="0">
              <a:solidFill>
                <a:schemeClr val="bg1"/>
              </a:solidFill>
              <a:latin typeface="CG Times"/>
              <a:cs typeface="Arial" pitchFamily="34" charset="0"/>
            </a:endParaRPr>
          </a:p>
        </p:txBody>
      </p:sp>
      <p:sp>
        <p:nvSpPr>
          <p:cNvPr id="3" name="TextBox 2"/>
          <p:cNvSpPr txBox="1"/>
          <p:nvPr/>
        </p:nvSpPr>
        <p:spPr>
          <a:xfrm>
            <a:off x="3540320" y="5333999"/>
            <a:ext cx="2215751" cy="461665"/>
          </a:xfrm>
          <a:prstGeom prst="rect">
            <a:avLst/>
          </a:prstGeom>
          <a:noFill/>
        </p:spPr>
        <p:txBody>
          <a:bodyPr wrap="square" rtlCol="0">
            <a:spAutoFit/>
          </a:bodyPr>
          <a:lstStyle/>
          <a:p>
            <a:endParaRPr lang="en-US" sz="2400" b="1" dirty="0">
              <a:solidFill>
                <a:schemeClr val="bg1"/>
              </a:solidFill>
              <a:latin typeface="CG Times"/>
            </a:endParaRPr>
          </a:p>
        </p:txBody>
      </p:sp>
      <p:sp>
        <p:nvSpPr>
          <p:cNvPr id="7"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3"/>
          <p:cNvSpPr>
            <a:spLocks noChangeArrowheads="1"/>
          </p:cNvSpPr>
          <p:nvPr/>
        </p:nvSpPr>
        <p:spPr bwMode="auto">
          <a:xfrm>
            <a:off x="1311185" y="5595609"/>
            <a:ext cx="678180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US" sz="1000" dirty="0">
                <a:latin typeface="Arial" panose="020B0604020202020204" pitchFamily="34" charset="0"/>
                <a:cs typeface="Arial" panose="020B0604020202020204" pitchFamily="34" charset="0"/>
              </a:rPr>
              <a:t>President Barack Obama delivers remarks on immigration at Del Sol High School in Las Vegas, Nev., Jan. 29, 2013. (Official White House Photo by Pete Souza)</a:t>
            </a:r>
          </a:p>
        </p:txBody>
      </p:sp>
      <p:sp>
        <p:nvSpPr>
          <p:cNvPr id="2" name="Rectangle 1"/>
          <p:cNvSpPr/>
          <p:nvPr/>
        </p:nvSpPr>
        <p:spPr>
          <a:xfrm>
            <a:off x="2224823" y="1127569"/>
            <a:ext cx="5114862" cy="707886"/>
          </a:xfrm>
          <a:prstGeom prst="rect">
            <a:avLst/>
          </a:prstGeom>
        </p:spPr>
        <p:txBody>
          <a:bodyPr wrap="none">
            <a:spAutoFit/>
          </a:bodyPr>
          <a:lstStyle/>
          <a:p>
            <a:pPr algn="ctr"/>
            <a:r>
              <a:rPr lang="en-US" sz="2000" dirty="0" smtClean="0">
                <a:latin typeface="Cambria" panose="02040503050406030204" pitchFamily="18" charset="0"/>
              </a:rPr>
              <a:t>President Obama’s Announces Four Part Plan</a:t>
            </a:r>
          </a:p>
          <a:p>
            <a:pPr algn="ctr"/>
            <a:r>
              <a:rPr lang="en-US" sz="2000" dirty="0" smtClean="0">
                <a:latin typeface="Cambria" panose="02040503050406030204" pitchFamily="18" charset="0"/>
              </a:rPr>
              <a:t>for Comprehensive Immigration Reform</a:t>
            </a:r>
            <a:endParaRPr lang="en-US" sz="2000" dirty="0">
              <a:latin typeface="Cambria" panose="02040503050406030204" pitchFamily="18" charset="0"/>
            </a:endParaRPr>
          </a:p>
        </p:txBody>
      </p:sp>
      <p:pic>
        <p:nvPicPr>
          <p:cNvPr id="9" name="Picture 8" descr="President Obama delivers remarks on immigration at Del Sol High School in Las Vegas, Jan. 29, 2013"/>
          <p:cNvPicPr/>
          <p:nvPr/>
        </p:nvPicPr>
        <p:blipFill>
          <a:blip r:embed="rId3">
            <a:extLst>
              <a:ext uri="{28A0092B-C50C-407E-A947-70E740481C1C}">
                <a14:useLocalDpi xmlns:a14="http://schemas.microsoft.com/office/drawing/2010/main" val="0"/>
              </a:ext>
            </a:extLst>
          </a:blip>
          <a:srcRect/>
          <a:stretch>
            <a:fillRect/>
          </a:stretch>
        </p:blipFill>
        <p:spPr bwMode="auto">
          <a:xfrm>
            <a:off x="1916959" y="1884672"/>
            <a:ext cx="5410200" cy="3680159"/>
          </a:xfrm>
          <a:prstGeom prst="rect">
            <a:avLst/>
          </a:prstGeom>
          <a:noFill/>
          <a:ln>
            <a:noFill/>
          </a:ln>
        </p:spPr>
      </p:pic>
    </p:spTree>
    <p:extLst>
      <p:ext uri="{BB962C8B-B14F-4D97-AF65-F5344CB8AC3E}">
        <p14:creationId xmlns:p14="http://schemas.microsoft.com/office/powerpoint/2010/main" val="96428873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220200" cy="6858000"/>
          </a:xfrm>
          <a:prstGeom prst="rect">
            <a:avLst/>
          </a:prstGeom>
        </p:spPr>
      </p:pic>
      <p:sp>
        <p:nvSpPr>
          <p:cNvPr id="5" name="TextBox 4"/>
          <p:cNvSpPr txBox="1"/>
          <p:nvPr/>
        </p:nvSpPr>
        <p:spPr>
          <a:xfrm>
            <a:off x="952496" y="1490008"/>
            <a:ext cx="7391400" cy="646331"/>
          </a:xfrm>
          <a:prstGeom prst="rect">
            <a:avLst/>
          </a:prstGeom>
          <a:noFill/>
        </p:spPr>
        <p:txBody>
          <a:bodyPr wrap="square" rtlCol="0">
            <a:spAutoFit/>
          </a:bodyPr>
          <a:lstStyle/>
          <a:p>
            <a:pPr algn="ctr"/>
            <a:endParaRPr lang="en-US" sz="3600" dirty="0" smtClean="0">
              <a:solidFill>
                <a:schemeClr val="bg1"/>
              </a:solidFill>
              <a:latin typeface="CG Times"/>
              <a:cs typeface="Arial" pitchFamily="34" charset="0"/>
            </a:endParaRPr>
          </a:p>
        </p:txBody>
      </p:sp>
      <p:sp>
        <p:nvSpPr>
          <p:cNvPr id="3" name="TextBox 2"/>
          <p:cNvSpPr txBox="1"/>
          <p:nvPr/>
        </p:nvSpPr>
        <p:spPr>
          <a:xfrm>
            <a:off x="3540320" y="5333999"/>
            <a:ext cx="2215751" cy="461665"/>
          </a:xfrm>
          <a:prstGeom prst="rect">
            <a:avLst/>
          </a:prstGeom>
          <a:noFill/>
        </p:spPr>
        <p:txBody>
          <a:bodyPr wrap="square" rtlCol="0">
            <a:spAutoFit/>
          </a:bodyPr>
          <a:lstStyle/>
          <a:p>
            <a:endParaRPr lang="en-US" sz="2400" b="1" dirty="0">
              <a:solidFill>
                <a:schemeClr val="bg1"/>
              </a:solidFill>
              <a:latin typeface="CG Times"/>
            </a:endParaRPr>
          </a:p>
        </p:txBody>
      </p:sp>
      <p:sp>
        <p:nvSpPr>
          <p:cNvPr id="7"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3"/>
          <p:cNvSpPr>
            <a:spLocks noChangeArrowheads="1"/>
          </p:cNvSpPr>
          <p:nvPr/>
        </p:nvSpPr>
        <p:spPr bwMode="auto">
          <a:xfrm>
            <a:off x="1304922" y="5257055"/>
            <a:ext cx="6781805"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US" sz="1000" dirty="0">
                <a:latin typeface="Arial" panose="020B0604020202020204" pitchFamily="34" charset="0"/>
                <a:cs typeface="Arial" panose="020B0604020202020204" pitchFamily="34" charset="0"/>
              </a:rPr>
              <a:t>Supreme Court Chief Justice John Roberts administers the oath of office to President Barack Obama during the </a:t>
            </a:r>
            <a:r>
              <a:rPr lang="en-US" sz="1000" u="sng" dirty="0">
                <a:latin typeface="Arial" panose="020B0604020202020204" pitchFamily="34" charset="0"/>
                <a:cs typeface="Arial" panose="020B0604020202020204" pitchFamily="34" charset="0"/>
                <a:hlinkClick r:id="rId3"/>
              </a:rPr>
              <a:t>Inaugural swearing-in ceremony</a:t>
            </a:r>
            <a:r>
              <a:rPr lang="en-US" sz="1000" dirty="0">
                <a:latin typeface="Arial" panose="020B0604020202020204" pitchFamily="34" charset="0"/>
                <a:cs typeface="Arial" panose="020B0604020202020204" pitchFamily="34" charset="0"/>
              </a:rPr>
              <a:t> at the U.S. Capitol in Washington, D.C., Jan. 21, 2013. (Official White House Photo by Sonya N. Hebert)</a:t>
            </a:r>
          </a:p>
        </p:txBody>
      </p:sp>
      <p:pic>
        <p:nvPicPr>
          <p:cNvPr id="9" name="Picture 8" descr="http://www.whitehouse.gov/sites/default/files/imagecache/embedded_img_full/image/image_file/p012113sh-0576_1.jpg?itok=UeorC1sz"/>
          <p:cNvPicPr/>
          <p:nvPr/>
        </p:nvPicPr>
        <p:blipFill>
          <a:blip r:embed="rId4">
            <a:extLst>
              <a:ext uri="{28A0092B-C50C-407E-A947-70E740481C1C}">
                <a14:useLocalDpi xmlns:a14="http://schemas.microsoft.com/office/drawing/2010/main" val="0"/>
              </a:ext>
            </a:extLst>
          </a:blip>
          <a:srcRect/>
          <a:stretch>
            <a:fillRect/>
          </a:stretch>
        </p:blipFill>
        <p:spPr bwMode="auto">
          <a:xfrm>
            <a:off x="2005011" y="1630471"/>
            <a:ext cx="5381625" cy="3656855"/>
          </a:xfrm>
          <a:prstGeom prst="rect">
            <a:avLst/>
          </a:prstGeom>
          <a:noFill/>
          <a:ln>
            <a:noFill/>
          </a:ln>
        </p:spPr>
      </p:pic>
      <p:sp>
        <p:nvSpPr>
          <p:cNvPr id="2" name="Rectangle 1"/>
          <p:cNvSpPr/>
          <p:nvPr/>
        </p:nvSpPr>
        <p:spPr>
          <a:xfrm>
            <a:off x="2296986" y="1127569"/>
            <a:ext cx="4550028" cy="400110"/>
          </a:xfrm>
          <a:prstGeom prst="rect">
            <a:avLst/>
          </a:prstGeom>
        </p:spPr>
        <p:txBody>
          <a:bodyPr wrap="none">
            <a:spAutoFit/>
          </a:bodyPr>
          <a:lstStyle/>
          <a:p>
            <a:r>
              <a:rPr lang="en-US" sz="2000" dirty="0">
                <a:latin typeface="Cambria" panose="02040503050406030204" pitchFamily="18" charset="0"/>
              </a:rPr>
              <a:t>President Obama's Second Inauguration</a:t>
            </a:r>
          </a:p>
        </p:txBody>
      </p:sp>
    </p:spTree>
    <p:extLst>
      <p:ext uri="{BB962C8B-B14F-4D97-AF65-F5344CB8AC3E}">
        <p14:creationId xmlns:p14="http://schemas.microsoft.com/office/powerpoint/2010/main" val="40970271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220200" cy="6858000"/>
          </a:xfrm>
          <a:prstGeom prst="rect">
            <a:avLst/>
          </a:prstGeom>
        </p:spPr>
      </p:pic>
      <p:sp>
        <p:nvSpPr>
          <p:cNvPr id="5" name="TextBox 4"/>
          <p:cNvSpPr txBox="1"/>
          <p:nvPr/>
        </p:nvSpPr>
        <p:spPr>
          <a:xfrm>
            <a:off x="952496" y="1490008"/>
            <a:ext cx="7391400" cy="646331"/>
          </a:xfrm>
          <a:prstGeom prst="rect">
            <a:avLst/>
          </a:prstGeom>
          <a:noFill/>
        </p:spPr>
        <p:txBody>
          <a:bodyPr wrap="square" rtlCol="0">
            <a:spAutoFit/>
          </a:bodyPr>
          <a:lstStyle/>
          <a:p>
            <a:pPr algn="ctr"/>
            <a:endParaRPr lang="en-US" sz="3600" dirty="0" smtClean="0">
              <a:solidFill>
                <a:schemeClr val="bg1"/>
              </a:solidFill>
              <a:latin typeface="CG Times"/>
              <a:cs typeface="Arial" pitchFamily="34" charset="0"/>
            </a:endParaRPr>
          </a:p>
        </p:txBody>
      </p:sp>
      <p:sp>
        <p:nvSpPr>
          <p:cNvPr id="3" name="TextBox 2"/>
          <p:cNvSpPr txBox="1"/>
          <p:nvPr/>
        </p:nvSpPr>
        <p:spPr>
          <a:xfrm>
            <a:off x="3540320" y="5333999"/>
            <a:ext cx="2215751" cy="461665"/>
          </a:xfrm>
          <a:prstGeom prst="rect">
            <a:avLst/>
          </a:prstGeom>
          <a:noFill/>
        </p:spPr>
        <p:txBody>
          <a:bodyPr wrap="square" rtlCol="0">
            <a:spAutoFit/>
          </a:bodyPr>
          <a:lstStyle/>
          <a:p>
            <a:endParaRPr lang="en-US" sz="2400" b="1" dirty="0">
              <a:solidFill>
                <a:schemeClr val="bg1"/>
              </a:solidFill>
              <a:latin typeface="CG Times"/>
            </a:endParaRPr>
          </a:p>
        </p:txBody>
      </p:sp>
      <p:sp>
        <p:nvSpPr>
          <p:cNvPr id="7"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3"/>
          <p:cNvSpPr>
            <a:spLocks noChangeArrowheads="1"/>
          </p:cNvSpPr>
          <p:nvPr/>
        </p:nvSpPr>
        <p:spPr bwMode="auto">
          <a:xfrm>
            <a:off x="1304922" y="5518665"/>
            <a:ext cx="6781805"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US" sz="1000" dirty="0">
                <a:latin typeface="Arial" panose="020B0604020202020204" pitchFamily="34" charset="0"/>
                <a:cs typeface="Arial" panose="020B0604020202020204" pitchFamily="34" charset="0"/>
              </a:rPr>
              <a:t>Vice President Joe Biden and Cecilia Muñoz, Domestic Policy Council Director participate in a Skype event on immigration reform, with </a:t>
            </a:r>
            <a:r>
              <a:rPr lang="en-US" sz="1000" dirty="0" err="1">
                <a:latin typeface="Arial" panose="020B0604020202020204" pitchFamily="34" charset="0"/>
                <a:cs typeface="Arial" panose="020B0604020202020204" pitchFamily="34" charset="0"/>
              </a:rPr>
              <a:t>Natali</a:t>
            </a:r>
            <a:r>
              <a:rPr lang="en-US" sz="1000" dirty="0">
                <a:latin typeface="Arial" panose="020B0604020202020204" pitchFamily="34" charset="0"/>
                <a:cs typeface="Arial" panose="020B0604020202020204" pitchFamily="34" charset="0"/>
              </a:rPr>
              <a:t> Morris, in the Eisenhower Executive Office Building, in </a:t>
            </a:r>
            <a:r>
              <a:rPr lang="en-US" sz="1000" dirty="0" smtClean="0">
                <a:latin typeface="Arial" panose="020B0604020202020204" pitchFamily="34" charset="0"/>
                <a:cs typeface="Arial" panose="020B0604020202020204" pitchFamily="34" charset="0"/>
              </a:rPr>
              <a:t>Washington</a:t>
            </a:r>
            <a:r>
              <a:rPr lang="en-US" sz="1000" dirty="0">
                <a:latin typeface="Arial" panose="020B0604020202020204" pitchFamily="34" charset="0"/>
                <a:cs typeface="Arial" panose="020B0604020202020204" pitchFamily="34" charset="0"/>
              </a:rPr>
              <a:t>, D.C. December 11, 2013. (Official White House Photo by David </a:t>
            </a:r>
            <a:r>
              <a:rPr lang="en-US" sz="1000" dirty="0" err="1">
                <a:latin typeface="Arial" panose="020B0604020202020204" pitchFamily="34" charset="0"/>
                <a:cs typeface="Arial" panose="020B0604020202020204" pitchFamily="34" charset="0"/>
              </a:rPr>
              <a:t>Lienemann</a:t>
            </a:r>
            <a:r>
              <a:rPr lang="en-US" sz="1000" dirty="0">
                <a:latin typeface="Arial" panose="020B0604020202020204" pitchFamily="34" charset="0"/>
                <a:cs typeface="Arial" panose="020B0604020202020204" pitchFamily="34" charset="0"/>
              </a:rPr>
              <a:t>)</a:t>
            </a:r>
          </a:p>
        </p:txBody>
      </p:sp>
      <p:pic>
        <p:nvPicPr>
          <p:cNvPr id="10" name="Picture 9" descr="Vice President Biden discusses immigration reform during a Skype event"/>
          <p:cNvPicPr/>
          <p:nvPr/>
        </p:nvPicPr>
        <p:blipFill>
          <a:blip r:embed="rId3">
            <a:extLst>
              <a:ext uri="{28A0092B-C50C-407E-A947-70E740481C1C}">
                <a14:useLocalDpi xmlns:a14="http://schemas.microsoft.com/office/drawing/2010/main" val="0"/>
              </a:ext>
            </a:extLst>
          </a:blip>
          <a:srcRect/>
          <a:stretch>
            <a:fillRect/>
          </a:stretch>
        </p:blipFill>
        <p:spPr bwMode="auto">
          <a:xfrm>
            <a:off x="1828799" y="1515060"/>
            <a:ext cx="5734050" cy="4010633"/>
          </a:xfrm>
          <a:prstGeom prst="rect">
            <a:avLst/>
          </a:prstGeom>
          <a:noFill/>
          <a:ln>
            <a:noFill/>
          </a:ln>
        </p:spPr>
      </p:pic>
      <p:sp>
        <p:nvSpPr>
          <p:cNvPr id="9" name="Rectangle 8"/>
          <p:cNvSpPr/>
          <p:nvPr/>
        </p:nvSpPr>
        <p:spPr>
          <a:xfrm>
            <a:off x="1000124" y="1107922"/>
            <a:ext cx="7391400" cy="400110"/>
          </a:xfrm>
          <a:prstGeom prst="rect">
            <a:avLst/>
          </a:prstGeom>
        </p:spPr>
        <p:txBody>
          <a:bodyPr wrap="square">
            <a:spAutoFit/>
          </a:bodyPr>
          <a:lstStyle/>
          <a:p>
            <a:r>
              <a:rPr lang="en-US" sz="2000" dirty="0">
                <a:latin typeface="Cambria" panose="02040503050406030204" pitchFamily="18" charset="0"/>
              </a:rPr>
              <a:t>Vice President Biden Answers Questions on Immigration Reform</a:t>
            </a:r>
          </a:p>
        </p:txBody>
      </p:sp>
    </p:spTree>
    <p:extLst>
      <p:ext uri="{BB962C8B-B14F-4D97-AF65-F5344CB8AC3E}">
        <p14:creationId xmlns:p14="http://schemas.microsoft.com/office/powerpoint/2010/main" val="28855683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220200" cy="6858000"/>
          </a:xfrm>
          <a:prstGeom prst="rect">
            <a:avLst/>
          </a:prstGeom>
        </p:spPr>
      </p:pic>
      <p:sp>
        <p:nvSpPr>
          <p:cNvPr id="5" name="TextBox 4"/>
          <p:cNvSpPr txBox="1"/>
          <p:nvPr/>
        </p:nvSpPr>
        <p:spPr>
          <a:xfrm>
            <a:off x="952496" y="1490008"/>
            <a:ext cx="7391400" cy="646331"/>
          </a:xfrm>
          <a:prstGeom prst="rect">
            <a:avLst/>
          </a:prstGeom>
          <a:noFill/>
        </p:spPr>
        <p:txBody>
          <a:bodyPr wrap="square" rtlCol="0">
            <a:spAutoFit/>
          </a:bodyPr>
          <a:lstStyle/>
          <a:p>
            <a:pPr algn="ctr"/>
            <a:endParaRPr lang="en-US" sz="3600" dirty="0" smtClean="0">
              <a:solidFill>
                <a:schemeClr val="bg1"/>
              </a:solidFill>
              <a:latin typeface="CG Times"/>
              <a:cs typeface="Arial" pitchFamily="34" charset="0"/>
            </a:endParaRPr>
          </a:p>
        </p:txBody>
      </p:sp>
      <p:sp>
        <p:nvSpPr>
          <p:cNvPr id="3" name="TextBox 2"/>
          <p:cNvSpPr txBox="1"/>
          <p:nvPr/>
        </p:nvSpPr>
        <p:spPr>
          <a:xfrm>
            <a:off x="3540320" y="5333999"/>
            <a:ext cx="2215751" cy="461665"/>
          </a:xfrm>
          <a:prstGeom prst="rect">
            <a:avLst/>
          </a:prstGeom>
          <a:noFill/>
        </p:spPr>
        <p:txBody>
          <a:bodyPr wrap="square" rtlCol="0">
            <a:spAutoFit/>
          </a:bodyPr>
          <a:lstStyle/>
          <a:p>
            <a:endParaRPr lang="en-US" sz="2400" b="1" dirty="0">
              <a:solidFill>
                <a:schemeClr val="bg1"/>
              </a:solidFill>
              <a:latin typeface="CG Times"/>
            </a:endParaRPr>
          </a:p>
        </p:txBody>
      </p:sp>
      <p:sp>
        <p:nvSpPr>
          <p:cNvPr id="7"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3"/>
          <p:cNvSpPr>
            <a:spLocks noChangeArrowheads="1"/>
          </p:cNvSpPr>
          <p:nvPr/>
        </p:nvSpPr>
        <p:spPr bwMode="auto">
          <a:xfrm>
            <a:off x="1447800" y="5381656"/>
            <a:ext cx="6781805"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US" sz="1000" dirty="0">
                <a:latin typeface="Arial" panose="020B0604020202020204" pitchFamily="34" charset="0"/>
                <a:cs typeface="Arial" panose="020B0604020202020204" pitchFamily="34" charset="0"/>
              </a:rPr>
              <a:t>President Barack Obama and First Lady Michelle Obama visits with a group staging a public fast for immigration on the National Mall in Washington, D.C., Nov. 29, 2013. "Fast for Families" is seeking to pressure Congress into passing an immigration bill. (Official White House Photo by Pete Souza)</a:t>
            </a:r>
          </a:p>
        </p:txBody>
      </p:sp>
      <p:sp>
        <p:nvSpPr>
          <p:cNvPr id="9" name="Rectangle 8"/>
          <p:cNvSpPr/>
          <p:nvPr/>
        </p:nvSpPr>
        <p:spPr>
          <a:xfrm>
            <a:off x="609600" y="1105287"/>
            <a:ext cx="8077200" cy="400110"/>
          </a:xfrm>
          <a:prstGeom prst="rect">
            <a:avLst/>
          </a:prstGeom>
        </p:spPr>
        <p:txBody>
          <a:bodyPr wrap="square">
            <a:spAutoFit/>
          </a:bodyPr>
          <a:lstStyle/>
          <a:p>
            <a:r>
              <a:rPr lang="en-US" sz="2000" dirty="0">
                <a:latin typeface="Cambria" panose="02040503050406030204" pitchFamily="18" charset="0"/>
              </a:rPr>
              <a:t>The President and First Lady Visit Those Fasting for Immigration Reform</a:t>
            </a:r>
          </a:p>
        </p:txBody>
      </p:sp>
      <p:pic>
        <p:nvPicPr>
          <p:cNvPr id="11" name="Picture 10" descr="President Obama and the First Lady visited the brave individuals who are fasting in the shadow of the Capitol, sacrificing their health in an effort to get Congress to act swiftly on commonsense immigration reform."/>
          <p:cNvPicPr/>
          <p:nvPr/>
        </p:nvPicPr>
        <p:blipFill>
          <a:blip r:embed="rId3">
            <a:extLst>
              <a:ext uri="{28A0092B-C50C-407E-A947-70E740481C1C}">
                <a14:useLocalDpi xmlns:a14="http://schemas.microsoft.com/office/drawing/2010/main" val="0"/>
              </a:ext>
            </a:extLst>
          </a:blip>
          <a:srcRect/>
          <a:stretch>
            <a:fillRect/>
          </a:stretch>
        </p:blipFill>
        <p:spPr bwMode="auto">
          <a:xfrm>
            <a:off x="1676400" y="1520011"/>
            <a:ext cx="5867400" cy="3876259"/>
          </a:xfrm>
          <a:prstGeom prst="rect">
            <a:avLst/>
          </a:prstGeom>
          <a:noFill/>
          <a:ln>
            <a:noFill/>
          </a:ln>
        </p:spPr>
      </p:pic>
    </p:spTree>
    <p:extLst>
      <p:ext uri="{BB962C8B-B14F-4D97-AF65-F5344CB8AC3E}">
        <p14:creationId xmlns:p14="http://schemas.microsoft.com/office/powerpoint/2010/main" val="20128345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220200" cy="6858000"/>
          </a:xfrm>
          <a:prstGeom prst="rect">
            <a:avLst/>
          </a:prstGeom>
        </p:spPr>
      </p:pic>
      <p:sp>
        <p:nvSpPr>
          <p:cNvPr id="5" name="TextBox 4"/>
          <p:cNvSpPr txBox="1"/>
          <p:nvPr/>
        </p:nvSpPr>
        <p:spPr>
          <a:xfrm>
            <a:off x="952496" y="1490008"/>
            <a:ext cx="7391400" cy="646331"/>
          </a:xfrm>
          <a:prstGeom prst="rect">
            <a:avLst/>
          </a:prstGeom>
          <a:noFill/>
        </p:spPr>
        <p:txBody>
          <a:bodyPr wrap="square" rtlCol="0">
            <a:spAutoFit/>
          </a:bodyPr>
          <a:lstStyle/>
          <a:p>
            <a:pPr algn="ctr"/>
            <a:endParaRPr lang="en-US" sz="3600" dirty="0" smtClean="0">
              <a:solidFill>
                <a:schemeClr val="bg1"/>
              </a:solidFill>
              <a:latin typeface="CG Times"/>
              <a:cs typeface="Arial" pitchFamily="34" charset="0"/>
            </a:endParaRPr>
          </a:p>
        </p:txBody>
      </p:sp>
      <p:sp>
        <p:nvSpPr>
          <p:cNvPr id="3" name="TextBox 2"/>
          <p:cNvSpPr txBox="1"/>
          <p:nvPr/>
        </p:nvSpPr>
        <p:spPr>
          <a:xfrm>
            <a:off x="3540320" y="5333999"/>
            <a:ext cx="2215751" cy="461665"/>
          </a:xfrm>
          <a:prstGeom prst="rect">
            <a:avLst/>
          </a:prstGeom>
          <a:noFill/>
        </p:spPr>
        <p:txBody>
          <a:bodyPr wrap="square" rtlCol="0">
            <a:spAutoFit/>
          </a:bodyPr>
          <a:lstStyle/>
          <a:p>
            <a:endParaRPr lang="en-US" sz="2400" b="1" dirty="0">
              <a:solidFill>
                <a:schemeClr val="bg1"/>
              </a:solidFill>
              <a:latin typeface="CG Times"/>
            </a:endParaRPr>
          </a:p>
        </p:txBody>
      </p:sp>
      <p:sp>
        <p:nvSpPr>
          <p:cNvPr id="7"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3"/>
          <p:cNvSpPr>
            <a:spLocks noChangeArrowheads="1"/>
          </p:cNvSpPr>
          <p:nvPr/>
        </p:nvSpPr>
        <p:spPr bwMode="auto">
          <a:xfrm>
            <a:off x="1447798" y="5518665"/>
            <a:ext cx="6781805"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US" sz="1000" dirty="0">
                <a:latin typeface="Arial" panose="020B0604020202020204" pitchFamily="34" charset="0"/>
                <a:cs typeface="Arial" panose="020B0604020202020204" pitchFamily="34" charset="0"/>
              </a:rPr>
              <a:t>President Barack Obama and First Lady Michelle Obama visits with a group staging a public fast for immigration on the National Mall in Washington, D.C., Nov. 29, 2013. "Fast for Families" is seeking to pressure Congress into passing an immigration bill. (Official White House Photo by Pete Souza)</a:t>
            </a:r>
          </a:p>
        </p:txBody>
      </p:sp>
      <p:sp>
        <p:nvSpPr>
          <p:cNvPr id="9" name="Rectangle 8"/>
          <p:cNvSpPr/>
          <p:nvPr/>
        </p:nvSpPr>
        <p:spPr>
          <a:xfrm>
            <a:off x="419095" y="1136065"/>
            <a:ext cx="8458200" cy="707886"/>
          </a:xfrm>
          <a:prstGeom prst="rect">
            <a:avLst/>
          </a:prstGeom>
        </p:spPr>
        <p:txBody>
          <a:bodyPr wrap="square">
            <a:spAutoFit/>
          </a:bodyPr>
          <a:lstStyle/>
          <a:p>
            <a:pPr algn="ctr"/>
            <a:r>
              <a:rPr lang="en-US" sz="2000" dirty="0">
                <a:latin typeface="Cambria" panose="02040503050406030204" pitchFamily="18" charset="0"/>
              </a:rPr>
              <a:t>President Obama Speaks on Immigration Reform </a:t>
            </a:r>
            <a:endParaRPr lang="en-US" sz="2000" dirty="0" smtClean="0">
              <a:latin typeface="Cambria" panose="02040503050406030204" pitchFamily="18" charset="0"/>
            </a:endParaRPr>
          </a:p>
          <a:p>
            <a:pPr algn="ctr"/>
            <a:r>
              <a:rPr lang="en-US" sz="2000" dirty="0" smtClean="0">
                <a:latin typeface="Cambria" panose="02040503050406030204" pitchFamily="18" charset="0"/>
              </a:rPr>
              <a:t>at </a:t>
            </a:r>
            <a:r>
              <a:rPr lang="en-US" sz="2000" dirty="0">
                <a:latin typeface="Cambria" panose="02040503050406030204" pitchFamily="18" charset="0"/>
              </a:rPr>
              <a:t>the Betty Ong Center in San Francisco</a:t>
            </a:r>
          </a:p>
        </p:txBody>
      </p:sp>
      <p:pic>
        <p:nvPicPr>
          <p:cNvPr id="10" name="Picture 9" descr="President Barack Obama delivers remarks on immigration, at the Betty Ann Ong Chinese Recreation Center in San Francisco, Calif"/>
          <p:cNvPicPr/>
          <p:nvPr/>
        </p:nvPicPr>
        <p:blipFill>
          <a:blip r:embed="rId3">
            <a:extLst>
              <a:ext uri="{28A0092B-C50C-407E-A947-70E740481C1C}">
                <a14:useLocalDpi xmlns:a14="http://schemas.microsoft.com/office/drawing/2010/main" val="0"/>
              </a:ext>
            </a:extLst>
          </a:blip>
          <a:srcRect/>
          <a:stretch>
            <a:fillRect/>
          </a:stretch>
        </p:blipFill>
        <p:spPr bwMode="auto">
          <a:xfrm>
            <a:off x="2069305" y="1821524"/>
            <a:ext cx="5538789" cy="3674714"/>
          </a:xfrm>
          <a:prstGeom prst="rect">
            <a:avLst/>
          </a:prstGeom>
          <a:noFill/>
          <a:ln>
            <a:noFill/>
          </a:ln>
        </p:spPr>
      </p:pic>
    </p:spTree>
    <p:extLst>
      <p:ext uri="{BB962C8B-B14F-4D97-AF65-F5344CB8AC3E}">
        <p14:creationId xmlns:p14="http://schemas.microsoft.com/office/powerpoint/2010/main" val="86927917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220200" cy="6858000"/>
          </a:xfrm>
          <a:prstGeom prst="rect">
            <a:avLst/>
          </a:prstGeom>
        </p:spPr>
      </p:pic>
      <p:sp>
        <p:nvSpPr>
          <p:cNvPr id="5" name="TextBox 4"/>
          <p:cNvSpPr txBox="1"/>
          <p:nvPr/>
        </p:nvSpPr>
        <p:spPr>
          <a:xfrm>
            <a:off x="952496" y="1490008"/>
            <a:ext cx="7391400" cy="646331"/>
          </a:xfrm>
          <a:prstGeom prst="rect">
            <a:avLst/>
          </a:prstGeom>
          <a:noFill/>
        </p:spPr>
        <p:txBody>
          <a:bodyPr wrap="square" rtlCol="0">
            <a:spAutoFit/>
          </a:bodyPr>
          <a:lstStyle/>
          <a:p>
            <a:pPr algn="ctr"/>
            <a:endParaRPr lang="en-US" sz="3600" dirty="0" smtClean="0">
              <a:solidFill>
                <a:schemeClr val="bg1"/>
              </a:solidFill>
              <a:latin typeface="CG Times"/>
              <a:cs typeface="Arial" pitchFamily="34" charset="0"/>
            </a:endParaRPr>
          </a:p>
        </p:txBody>
      </p:sp>
      <p:sp>
        <p:nvSpPr>
          <p:cNvPr id="3" name="TextBox 2"/>
          <p:cNvSpPr txBox="1"/>
          <p:nvPr/>
        </p:nvSpPr>
        <p:spPr>
          <a:xfrm>
            <a:off x="3540320" y="5333999"/>
            <a:ext cx="2215751" cy="461665"/>
          </a:xfrm>
          <a:prstGeom prst="rect">
            <a:avLst/>
          </a:prstGeom>
          <a:noFill/>
        </p:spPr>
        <p:txBody>
          <a:bodyPr wrap="square" rtlCol="0">
            <a:spAutoFit/>
          </a:bodyPr>
          <a:lstStyle/>
          <a:p>
            <a:endParaRPr lang="en-US" sz="2400" b="1" dirty="0">
              <a:solidFill>
                <a:schemeClr val="bg1"/>
              </a:solidFill>
              <a:latin typeface="CG Times"/>
            </a:endParaRPr>
          </a:p>
        </p:txBody>
      </p:sp>
      <p:sp>
        <p:nvSpPr>
          <p:cNvPr id="7"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5" name="Picture 2" descr="http://www.whitehouse.gov/sites/default/files/imagecache/embedded_img_full/image/image_file/p112013ps-0298.jpg?itok=-lOpWeK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8000" y="1823611"/>
            <a:ext cx="5684200" cy="3785677"/>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3"/>
          <p:cNvSpPr>
            <a:spLocks noChangeArrowheads="1"/>
          </p:cNvSpPr>
          <p:nvPr/>
        </p:nvSpPr>
        <p:spPr bwMode="auto">
          <a:xfrm>
            <a:off x="1424888" y="5598850"/>
            <a:ext cx="678180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President Barack Obama delivers </a:t>
            </a:r>
            <a:r>
              <a:rPr kumimoji="0" lang="en-US" altLang="en-US" sz="1000" b="0" i="0" u="none" strike="noStrike" cap="none" normalizeH="0" baseline="0" dirty="0" smtClean="0">
                <a:ln>
                  <a:noFill/>
                </a:ln>
                <a:solidFill>
                  <a:srgbClr val="888888"/>
                </a:solidFill>
                <a:effectLst/>
                <a:latin typeface="Arial" pitchFamily="34" charset="0"/>
                <a:ea typeface="Times New Roman" pitchFamily="18" charset="0"/>
                <a:cs typeface="Arial" pitchFamily="34" charset="0"/>
                <a:hlinkClick r:id="rId4"/>
              </a:rPr>
              <a:t>remarks and awards the 2013 Presidential Medal of Freedom</a:t>
            </a:r>
            <a:r>
              <a:rPr kumimoji="0" lang="en-US" altLang="en-US" sz="1000" b="0" i="1" u="none" strike="noStrike" cap="none" normalizeH="0" baseline="0" dirty="0" smtClean="0">
                <a:ln>
                  <a:noFill/>
                </a:ln>
                <a:solidFill>
                  <a:srgbClr val="888888"/>
                </a:solidFill>
                <a:effectLst/>
                <a:latin typeface="Arial" pitchFamily="34" charset="0"/>
                <a:ea typeface="Times New Roman" pitchFamily="18" charset="0"/>
                <a:cs typeface="Arial" pitchFamily="34" charset="0"/>
              </a:rPr>
              <a:t> </a:t>
            </a:r>
            <a:r>
              <a:rPr kumimoji="0" lang="en-US" altLang="en-US" sz="1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to honorees during a ceremony in the East Room of the White House, Nov. 20, 2013. </a:t>
            </a:r>
            <a:endParaRPr kumimoji="0" lang="en-US" alt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 name="Rectangle 1"/>
          <p:cNvSpPr/>
          <p:nvPr/>
        </p:nvSpPr>
        <p:spPr>
          <a:xfrm>
            <a:off x="1043890" y="1105287"/>
            <a:ext cx="7543800" cy="707886"/>
          </a:xfrm>
          <a:prstGeom prst="rect">
            <a:avLst/>
          </a:prstGeom>
        </p:spPr>
        <p:txBody>
          <a:bodyPr wrap="square">
            <a:spAutoFit/>
          </a:bodyPr>
          <a:lstStyle/>
          <a:p>
            <a:pPr algn="ctr"/>
            <a:r>
              <a:rPr lang="en-US" sz="2000" dirty="0">
                <a:latin typeface="Cambria" panose="02040503050406030204" pitchFamily="18" charset="0"/>
              </a:rPr>
              <a:t>President Obama Honors Mario Molina &amp; Arturo Sandoval </a:t>
            </a:r>
            <a:endParaRPr lang="en-US" sz="2000" dirty="0" smtClean="0">
              <a:latin typeface="Cambria" panose="02040503050406030204" pitchFamily="18" charset="0"/>
            </a:endParaRPr>
          </a:p>
          <a:p>
            <a:pPr algn="ctr"/>
            <a:r>
              <a:rPr lang="en-US" sz="2000" dirty="0" smtClean="0">
                <a:latin typeface="Cambria" panose="02040503050406030204" pitchFamily="18" charset="0"/>
              </a:rPr>
              <a:t>with </a:t>
            </a:r>
            <a:r>
              <a:rPr lang="en-US" sz="2000" dirty="0">
                <a:latin typeface="Cambria" panose="02040503050406030204" pitchFamily="18" charset="0"/>
              </a:rPr>
              <a:t>the Presidential Medal of Freedom</a:t>
            </a:r>
          </a:p>
        </p:txBody>
      </p:sp>
    </p:spTree>
    <p:extLst>
      <p:ext uri="{BB962C8B-B14F-4D97-AF65-F5344CB8AC3E}">
        <p14:creationId xmlns:p14="http://schemas.microsoft.com/office/powerpoint/2010/main" val="53968610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220200" cy="6858000"/>
          </a:xfrm>
          <a:prstGeom prst="rect">
            <a:avLst/>
          </a:prstGeom>
        </p:spPr>
      </p:pic>
      <p:sp>
        <p:nvSpPr>
          <p:cNvPr id="5" name="TextBox 4"/>
          <p:cNvSpPr txBox="1"/>
          <p:nvPr/>
        </p:nvSpPr>
        <p:spPr>
          <a:xfrm>
            <a:off x="952496" y="1490008"/>
            <a:ext cx="7391400" cy="646331"/>
          </a:xfrm>
          <a:prstGeom prst="rect">
            <a:avLst/>
          </a:prstGeom>
          <a:noFill/>
        </p:spPr>
        <p:txBody>
          <a:bodyPr wrap="square" rtlCol="0">
            <a:spAutoFit/>
          </a:bodyPr>
          <a:lstStyle/>
          <a:p>
            <a:pPr algn="ctr"/>
            <a:endParaRPr lang="en-US" sz="3600" dirty="0" smtClean="0">
              <a:solidFill>
                <a:schemeClr val="bg1"/>
              </a:solidFill>
              <a:latin typeface="CG Times"/>
              <a:cs typeface="Arial" pitchFamily="34" charset="0"/>
            </a:endParaRPr>
          </a:p>
        </p:txBody>
      </p:sp>
      <p:sp>
        <p:nvSpPr>
          <p:cNvPr id="3" name="TextBox 2"/>
          <p:cNvSpPr txBox="1"/>
          <p:nvPr/>
        </p:nvSpPr>
        <p:spPr>
          <a:xfrm>
            <a:off x="3540320" y="5333999"/>
            <a:ext cx="2215751" cy="461665"/>
          </a:xfrm>
          <a:prstGeom prst="rect">
            <a:avLst/>
          </a:prstGeom>
          <a:noFill/>
        </p:spPr>
        <p:txBody>
          <a:bodyPr wrap="square" rtlCol="0">
            <a:spAutoFit/>
          </a:bodyPr>
          <a:lstStyle/>
          <a:p>
            <a:endParaRPr lang="en-US" sz="2400" b="1" dirty="0">
              <a:solidFill>
                <a:schemeClr val="bg1"/>
              </a:solidFill>
              <a:latin typeface="CG Times"/>
            </a:endParaRPr>
          </a:p>
        </p:txBody>
      </p:sp>
      <p:sp>
        <p:nvSpPr>
          <p:cNvPr id="7"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3"/>
          <p:cNvSpPr>
            <a:spLocks noChangeArrowheads="1"/>
          </p:cNvSpPr>
          <p:nvPr/>
        </p:nvSpPr>
        <p:spPr bwMode="auto">
          <a:xfrm>
            <a:off x="1424888" y="5521906"/>
            <a:ext cx="6781805"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US" sz="1000" dirty="0">
                <a:latin typeface="Arial" panose="020B0604020202020204" pitchFamily="34" charset="0"/>
                <a:cs typeface="Arial" panose="020B0604020202020204" pitchFamily="34" charset="0"/>
              </a:rPr>
              <a:t>Vice President Joe Biden and U.S. Citizenship and Immigration Services Director Alejandro </a:t>
            </a:r>
            <a:r>
              <a:rPr lang="en-US" sz="1000" dirty="0" err="1">
                <a:latin typeface="Arial" panose="020B0604020202020204" pitchFamily="34" charset="0"/>
                <a:cs typeface="Arial" panose="020B0604020202020204" pitchFamily="34" charset="0"/>
              </a:rPr>
              <a:t>Mayorkas</a:t>
            </a:r>
            <a:r>
              <a:rPr lang="en-US" sz="1000" dirty="0">
                <a:latin typeface="Arial" panose="020B0604020202020204" pitchFamily="34" charset="0"/>
                <a:cs typeface="Arial" panose="020B0604020202020204" pitchFamily="34" charset="0"/>
              </a:rPr>
              <a:t> stand for the National Anthem at a </a:t>
            </a:r>
            <a:r>
              <a:rPr lang="en-US" sz="1000" u="sng" dirty="0">
                <a:latin typeface="Arial" panose="020B0604020202020204" pitchFamily="34" charset="0"/>
                <a:cs typeface="Arial" panose="020B0604020202020204" pitchFamily="34" charset="0"/>
                <a:hlinkClick r:id="rId3"/>
              </a:rPr>
              <a:t>naturalization ceremony</a:t>
            </a:r>
            <a:r>
              <a:rPr lang="en-US" sz="1000" dirty="0">
                <a:latin typeface="Arial" panose="020B0604020202020204" pitchFamily="34" charset="0"/>
                <a:cs typeface="Arial" panose="020B0604020202020204" pitchFamily="34" charset="0"/>
              </a:rPr>
              <a:t> at the Martin Luther King Junior Center, in Atlanta, Georgia, November 14, 2013. (Official White House Photo by David </a:t>
            </a:r>
            <a:r>
              <a:rPr lang="en-US" sz="1000" dirty="0" err="1">
                <a:latin typeface="Arial" panose="020B0604020202020204" pitchFamily="34" charset="0"/>
                <a:cs typeface="Arial" panose="020B0604020202020204" pitchFamily="34" charset="0"/>
              </a:rPr>
              <a:t>Lienemann</a:t>
            </a:r>
            <a:r>
              <a:rPr lang="en-US" sz="1000" dirty="0">
                <a:latin typeface="Arial" panose="020B0604020202020204" pitchFamily="34" charset="0"/>
                <a:cs typeface="Arial" panose="020B0604020202020204" pitchFamily="34" charset="0"/>
              </a:rPr>
              <a:t>)</a:t>
            </a:r>
          </a:p>
        </p:txBody>
      </p:sp>
      <p:sp>
        <p:nvSpPr>
          <p:cNvPr id="2" name="Rectangle 1"/>
          <p:cNvSpPr/>
          <p:nvPr/>
        </p:nvSpPr>
        <p:spPr>
          <a:xfrm>
            <a:off x="738508" y="1105287"/>
            <a:ext cx="7819375" cy="707886"/>
          </a:xfrm>
          <a:prstGeom prst="rect">
            <a:avLst/>
          </a:prstGeom>
        </p:spPr>
        <p:txBody>
          <a:bodyPr wrap="square">
            <a:spAutoFit/>
          </a:bodyPr>
          <a:lstStyle/>
          <a:p>
            <a:pPr algn="ctr"/>
            <a:r>
              <a:rPr lang="en-US" sz="2000" dirty="0">
                <a:latin typeface="Cambria" panose="02040503050406030204" pitchFamily="18" charset="0"/>
              </a:rPr>
              <a:t>Vice President Biden Celebrates Citizenship </a:t>
            </a:r>
            <a:endParaRPr lang="en-US" sz="2000" dirty="0" smtClean="0">
              <a:latin typeface="Cambria" panose="02040503050406030204" pitchFamily="18" charset="0"/>
            </a:endParaRPr>
          </a:p>
          <a:p>
            <a:pPr algn="ctr"/>
            <a:r>
              <a:rPr lang="en-US" sz="2000" dirty="0" smtClean="0">
                <a:latin typeface="Cambria" panose="02040503050406030204" pitchFamily="18" charset="0"/>
              </a:rPr>
              <a:t>at </a:t>
            </a:r>
            <a:r>
              <a:rPr lang="en-US" sz="2000" dirty="0">
                <a:latin typeface="Cambria" panose="02040503050406030204" pitchFamily="18" charset="0"/>
              </a:rPr>
              <a:t>King Center Naturalization Ceremony</a:t>
            </a:r>
          </a:p>
        </p:txBody>
      </p:sp>
      <p:pic>
        <p:nvPicPr>
          <p:cNvPr id="10" name="Picture 9" descr="Vice President Joe Biden and U.S. Citizenship and Immigration Services Director Alejandro Mayorkas stand for the National Anthem"/>
          <p:cNvPicPr/>
          <p:nvPr/>
        </p:nvPicPr>
        <p:blipFill>
          <a:blip r:embed="rId4">
            <a:extLst>
              <a:ext uri="{28A0092B-C50C-407E-A947-70E740481C1C}">
                <a14:useLocalDpi xmlns:a14="http://schemas.microsoft.com/office/drawing/2010/main" val="0"/>
              </a:ext>
            </a:extLst>
          </a:blip>
          <a:srcRect/>
          <a:stretch>
            <a:fillRect/>
          </a:stretch>
        </p:blipFill>
        <p:spPr bwMode="auto">
          <a:xfrm>
            <a:off x="1843409" y="1805738"/>
            <a:ext cx="5609573" cy="3751658"/>
          </a:xfrm>
          <a:prstGeom prst="rect">
            <a:avLst/>
          </a:prstGeom>
          <a:noFill/>
          <a:ln>
            <a:noFill/>
          </a:ln>
        </p:spPr>
      </p:pic>
    </p:spTree>
    <p:extLst>
      <p:ext uri="{BB962C8B-B14F-4D97-AF65-F5344CB8AC3E}">
        <p14:creationId xmlns:p14="http://schemas.microsoft.com/office/powerpoint/2010/main" val="35119500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220200" cy="6858000"/>
          </a:xfrm>
          <a:prstGeom prst="rect">
            <a:avLst/>
          </a:prstGeom>
        </p:spPr>
      </p:pic>
      <p:sp>
        <p:nvSpPr>
          <p:cNvPr id="5" name="TextBox 4"/>
          <p:cNvSpPr txBox="1"/>
          <p:nvPr/>
        </p:nvSpPr>
        <p:spPr>
          <a:xfrm>
            <a:off x="952496" y="1490008"/>
            <a:ext cx="7391400" cy="646331"/>
          </a:xfrm>
          <a:prstGeom prst="rect">
            <a:avLst/>
          </a:prstGeom>
          <a:noFill/>
        </p:spPr>
        <p:txBody>
          <a:bodyPr wrap="square" rtlCol="0">
            <a:spAutoFit/>
          </a:bodyPr>
          <a:lstStyle/>
          <a:p>
            <a:pPr algn="ctr"/>
            <a:endParaRPr lang="en-US" sz="3600" dirty="0" smtClean="0">
              <a:solidFill>
                <a:schemeClr val="bg1"/>
              </a:solidFill>
              <a:latin typeface="CG Times"/>
              <a:cs typeface="Arial" pitchFamily="34" charset="0"/>
            </a:endParaRPr>
          </a:p>
        </p:txBody>
      </p:sp>
      <p:sp>
        <p:nvSpPr>
          <p:cNvPr id="3" name="TextBox 2"/>
          <p:cNvSpPr txBox="1"/>
          <p:nvPr/>
        </p:nvSpPr>
        <p:spPr>
          <a:xfrm>
            <a:off x="3540320" y="5333999"/>
            <a:ext cx="2215751" cy="461665"/>
          </a:xfrm>
          <a:prstGeom prst="rect">
            <a:avLst/>
          </a:prstGeom>
          <a:noFill/>
        </p:spPr>
        <p:txBody>
          <a:bodyPr wrap="square" rtlCol="0">
            <a:spAutoFit/>
          </a:bodyPr>
          <a:lstStyle/>
          <a:p>
            <a:endParaRPr lang="en-US" sz="2400" b="1" dirty="0">
              <a:solidFill>
                <a:schemeClr val="bg1"/>
              </a:solidFill>
              <a:latin typeface="CG Times"/>
            </a:endParaRPr>
          </a:p>
        </p:txBody>
      </p:sp>
      <p:sp>
        <p:nvSpPr>
          <p:cNvPr id="7"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3"/>
          <p:cNvSpPr>
            <a:spLocks noChangeArrowheads="1"/>
          </p:cNvSpPr>
          <p:nvPr/>
        </p:nvSpPr>
        <p:spPr bwMode="auto">
          <a:xfrm>
            <a:off x="1424888" y="5521906"/>
            <a:ext cx="6781805"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US" sz="1000" dirty="0">
                <a:latin typeface="Arial" panose="020B0604020202020204" pitchFamily="34" charset="0"/>
                <a:cs typeface="Arial" panose="020B0604020202020204" pitchFamily="34" charset="0"/>
              </a:rPr>
              <a:t>“The President was meeting with faith leaders to discuss immigration reform. At the end of the meeting, everyone held hands during a group prayer. I got close to frame the hands of the President and Vice President,” November 13, 2013 (Official White House Photo by Pete Souza).</a:t>
            </a:r>
          </a:p>
        </p:txBody>
      </p:sp>
      <p:sp>
        <p:nvSpPr>
          <p:cNvPr id="2" name="Rectangle 1"/>
          <p:cNvSpPr/>
          <p:nvPr/>
        </p:nvSpPr>
        <p:spPr>
          <a:xfrm>
            <a:off x="981208" y="1089898"/>
            <a:ext cx="7543800" cy="400110"/>
          </a:xfrm>
          <a:prstGeom prst="rect">
            <a:avLst/>
          </a:prstGeom>
        </p:spPr>
        <p:txBody>
          <a:bodyPr wrap="square">
            <a:spAutoFit/>
          </a:bodyPr>
          <a:lstStyle/>
          <a:p>
            <a:pPr algn="ctr"/>
            <a:r>
              <a:rPr lang="en-US" sz="2000" dirty="0" smtClean="0">
                <a:latin typeface="Cambria" panose="02040503050406030204" pitchFamily="18" charset="0"/>
              </a:rPr>
              <a:t>Praying for Immigration Reform</a:t>
            </a:r>
            <a:endParaRPr lang="en-US" sz="2000" dirty="0">
              <a:latin typeface="Cambria" panose="02040503050406030204" pitchFamily="18" charset="0"/>
            </a:endParaRPr>
          </a:p>
        </p:txBody>
      </p:sp>
      <p:pic>
        <p:nvPicPr>
          <p:cNvPr id="9" name="Picture 8" descr="F:\Desktop\Capturefaith.PNG"/>
          <p:cNvPicPr/>
          <p:nvPr/>
        </p:nvPicPr>
        <p:blipFill>
          <a:blip r:embed="rId3">
            <a:extLst>
              <a:ext uri="{28A0092B-C50C-407E-A947-70E740481C1C}">
                <a14:useLocalDpi xmlns:a14="http://schemas.microsoft.com/office/drawing/2010/main" val="0"/>
              </a:ext>
            </a:extLst>
          </a:blip>
          <a:srcRect/>
          <a:stretch>
            <a:fillRect/>
          </a:stretch>
        </p:blipFill>
        <p:spPr bwMode="auto">
          <a:xfrm>
            <a:off x="2003359" y="1514016"/>
            <a:ext cx="5499497" cy="4050815"/>
          </a:xfrm>
          <a:prstGeom prst="rect">
            <a:avLst/>
          </a:prstGeom>
          <a:noFill/>
          <a:ln>
            <a:noFill/>
          </a:ln>
        </p:spPr>
      </p:pic>
    </p:spTree>
    <p:extLst>
      <p:ext uri="{BB962C8B-B14F-4D97-AF65-F5344CB8AC3E}">
        <p14:creationId xmlns:p14="http://schemas.microsoft.com/office/powerpoint/2010/main" val="240289976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220200" cy="6858000"/>
          </a:xfrm>
          <a:prstGeom prst="rect">
            <a:avLst/>
          </a:prstGeom>
        </p:spPr>
      </p:pic>
      <p:sp>
        <p:nvSpPr>
          <p:cNvPr id="5" name="TextBox 4"/>
          <p:cNvSpPr txBox="1"/>
          <p:nvPr/>
        </p:nvSpPr>
        <p:spPr>
          <a:xfrm>
            <a:off x="952496" y="1490008"/>
            <a:ext cx="7391400" cy="646331"/>
          </a:xfrm>
          <a:prstGeom prst="rect">
            <a:avLst/>
          </a:prstGeom>
          <a:noFill/>
        </p:spPr>
        <p:txBody>
          <a:bodyPr wrap="square" rtlCol="0">
            <a:spAutoFit/>
          </a:bodyPr>
          <a:lstStyle/>
          <a:p>
            <a:pPr algn="ctr"/>
            <a:endParaRPr lang="en-US" sz="3600" dirty="0" smtClean="0">
              <a:solidFill>
                <a:schemeClr val="bg1"/>
              </a:solidFill>
              <a:latin typeface="CG Times"/>
              <a:cs typeface="Arial" pitchFamily="34" charset="0"/>
            </a:endParaRPr>
          </a:p>
        </p:txBody>
      </p:sp>
      <p:sp>
        <p:nvSpPr>
          <p:cNvPr id="3" name="TextBox 2"/>
          <p:cNvSpPr txBox="1"/>
          <p:nvPr/>
        </p:nvSpPr>
        <p:spPr>
          <a:xfrm>
            <a:off x="3540320" y="5333999"/>
            <a:ext cx="2215751" cy="461665"/>
          </a:xfrm>
          <a:prstGeom prst="rect">
            <a:avLst/>
          </a:prstGeom>
          <a:noFill/>
        </p:spPr>
        <p:txBody>
          <a:bodyPr wrap="square" rtlCol="0">
            <a:spAutoFit/>
          </a:bodyPr>
          <a:lstStyle/>
          <a:p>
            <a:endParaRPr lang="en-US" sz="2400" b="1" dirty="0">
              <a:solidFill>
                <a:schemeClr val="bg1"/>
              </a:solidFill>
              <a:latin typeface="CG Times"/>
            </a:endParaRPr>
          </a:p>
        </p:txBody>
      </p:sp>
      <p:sp>
        <p:nvSpPr>
          <p:cNvPr id="7"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3"/>
          <p:cNvSpPr>
            <a:spLocks noChangeArrowheads="1"/>
          </p:cNvSpPr>
          <p:nvPr/>
        </p:nvSpPr>
        <p:spPr bwMode="auto">
          <a:xfrm>
            <a:off x="1335192" y="5518665"/>
            <a:ext cx="6781805"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US" sz="1000" dirty="0">
                <a:latin typeface="Arial" panose="020B0604020202020204" pitchFamily="34" charset="0"/>
                <a:cs typeface="Arial" panose="020B0604020202020204" pitchFamily="34" charset="0"/>
              </a:rPr>
              <a:t>President Barack Obama and Vice President Joe Biden meet with business leaders to discuss immigration reform to bolster U.S. economic growth, in the Roosevelt Room of the White House, Nov. 5, 2013. (Official White House Photo by Pete Souza)</a:t>
            </a:r>
            <a:endParaRPr lang="en-US" sz="1000" dirty="0">
              <a:effectLst/>
              <a:latin typeface="Arial" panose="020B0604020202020204" pitchFamily="34" charset="0"/>
              <a:cs typeface="Arial" panose="020B0604020202020204" pitchFamily="34" charset="0"/>
            </a:endParaRPr>
          </a:p>
        </p:txBody>
      </p:sp>
      <p:pic>
        <p:nvPicPr>
          <p:cNvPr id="10" name="Picture 9" descr="President Barack Obama and Vice President Joe Biden meet with business leaders to discuss immigration reform to bolster U.S. economic growth"/>
          <p:cNvPicPr/>
          <p:nvPr/>
        </p:nvPicPr>
        <p:blipFill>
          <a:blip r:embed="rId3">
            <a:extLst>
              <a:ext uri="{28A0092B-C50C-407E-A947-70E740481C1C}">
                <a14:useLocalDpi xmlns:a14="http://schemas.microsoft.com/office/drawing/2010/main" val="0"/>
              </a:ext>
            </a:extLst>
          </a:blip>
          <a:srcRect/>
          <a:stretch>
            <a:fillRect/>
          </a:stretch>
        </p:blipFill>
        <p:spPr bwMode="auto">
          <a:xfrm>
            <a:off x="1937228" y="1582341"/>
            <a:ext cx="5577731" cy="3982490"/>
          </a:xfrm>
          <a:prstGeom prst="rect">
            <a:avLst/>
          </a:prstGeom>
          <a:noFill/>
          <a:ln>
            <a:noFill/>
          </a:ln>
        </p:spPr>
      </p:pic>
      <p:sp>
        <p:nvSpPr>
          <p:cNvPr id="2" name="Rectangle 1"/>
          <p:cNvSpPr/>
          <p:nvPr/>
        </p:nvSpPr>
        <p:spPr>
          <a:xfrm>
            <a:off x="962018" y="1086095"/>
            <a:ext cx="7381878" cy="400110"/>
          </a:xfrm>
          <a:prstGeom prst="rect">
            <a:avLst/>
          </a:prstGeom>
        </p:spPr>
        <p:txBody>
          <a:bodyPr wrap="square">
            <a:spAutoFit/>
          </a:bodyPr>
          <a:lstStyle/>
          <a:p>
            <a:pPr algn="ctr"/>
            <a:r>
              <a:rPr lang="en-US" sz="2000" dirty="0" smtClean="0">
                <a:latin typeface="Cambria" panose="02040503050406030204" pitchFamily="18" charset="0"/>
              </a:rPr>
              <a:t>Immigration </a:t>
            </a:r>
            <a:r>
              <a:rPr lang="en-US" sz="2000" dirty="0">
                <a:latin typeface="Cambria" panose="02040503050406030204" pitchFamily="18" charset="0"/>
              </a:rPr>
              <a:t>Reform </a:t>
            </a:r>
            <a:r>
              <a:rPr lang="en-US" sz="2000" dirty="0" smtClean="0">
                <a:latin typeface="Cambria" panose="02040503050406030204" pitchFamily="18" charset="0"/>
              </a:rPr>
              <a:t>-- a </a:t>
            </a:r>
            <a:r>
              <a:rPr lang="en-US" sz="2000" dirty="0">
                <a:latin typeface="Cambria" panose="02040503050406030204" pitchFamily="18" charset="0"/>
              </a:rPr>
              <a:t>Win for the Economy</a:t>
            </a:r>
          </a:p>
        </p:txBody>
      </p:sp>
    </p:spTree>
    <p:extLst>
      <p:ext uri="{BB962C8B-B14F-4D97-AF65-F5344CB8AC3E}">
        <p14:creationId xmlns:p14="http://schemas.microsoft.com/office/powerpoint/2010/main" val="303571279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335</TotalTime>
  <Words>1474</Words>
  <Application>Microsoft Office PowerPoint</Application>
  <PresentationFormat>On-screen Show (4:3)</PresentationFormat>
  <Paragraphs>75</Paragraphs>
  <Slides>29</Slides>
  <Notes>0</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EOP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EOP User</dc:creator>
  <cp:lastModifiedBy>User</cp:lastModifiedBy>
  <cp:revision>78</cp:revision>
  <dcterms:created xsi:type="dcterms:W3CDTF">2012-01-23T18:03:01Z</dcterms:created>
  <dcterms:modified xsi:type="dcterms:W3CDTF">2014-01-06T22:22:02Z</dcterms:modified>
</cp:coreProperties>
</file>